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80" r:id="rId2"/>
    <p:sldId id="282" r:id="rId3"/>
    <p:sldId id="257" r:id="rId4"/>
    <p:sldId id="285" r:id="rId5"/>
    <p:sldId id="294" r:id="rId6"/>
    <p:sldId id="258" r:id="rId7"/>
    <p:sldId id="260" r:id="rId8"/>
    <p:sldId id="295" r:id="rId9"/>
    <p:sldId id="275" r:id="rId10"/>
    <p:sldId id="296" r:id="rId11"/>
    <p:sldId id="286" r:id="rId12"/>
    <p:sldId id="297" r:id="rId13"/>
    <p:sldId id="272" r:id="rId14"/>
    <p:sldId id="298" r:id="rId15"/>
    <p:sldId id="274" r:id="rId16"/>
    <p:sldId id="299" r:id="rId17"/>
    <p:sldId id="300" r:id="rId18"/>
    <p:sldId id="273" r:id="rId19"/>
    <p:sldId id="287" r:id="rId20"/>
    <p:sldId id="301" r:id="rId21"/>
    <p:sldId id="302" r:id="rId22"/>
    <p:sldId id="262" r:id="rId23"/>
    <p:sldId id="293" r:id="rId24"/>
    <p:sldId id="303" r:id="rId25"/>
    <p:sldId id="268" r:id="rId26"/>
    <p:sldId id="271" r:id="rId27"/>
    <p:sldId id="288" r:id="rId28"/>
    <p:sldId id="292" r:id="rId29"/>
    <p:sldId id="291" r:id="rId30"/>
  </p:sldIdLst>
  <p:sldSz cx="5029200" cy="7772400"/>
  <p:notesSz cx="7102475" cy="9388475"/>
  <p:defaultTextStyle>
    <a:defPPr>
      <a:defRPr lang="en-US"/>
    </a:defPPr>
    <a:lvl1pPr marL="0" algn="l" defTabSz="731435" rtl="0" eaLnBrk="1" latinLnBrk="0" hangingPunct="1">
      <a:defRPr sz="1438" kern="1200">
        <a:solidFill>
          <a:schemeClr val="tx1"/>
        </a:solidFill>
        <a:latin typeface="+mn-lt"/>
        <a:ea typeface="+mn-ea"/>
        <a:cs typeface="+mn-cs"/>
      </a:defRPr>
    </a:lvl1pPr>
    <a:lvl2pPr marL="365718" algn="l" defTabSz="731435" rtl="0" eaLnBrk="1" latinLnBrk="0" hangingPunct="1">
      <a:defRPr sz="1438" kern="1200">
        <a:solidFill>
          <a:schemeClr val="tx1"/>
        </a:solidFill>
        <a:latin typeface="+mn-lt"/>
        <a:ea typeface="+mn-ea"/>
        <a:cs typeface="+mn-cs"/>
      </a:defRPr>
    </a:lvl2pPr>
    <a:lvl3pPr marL="731435" algn="l" defTabSz="731435" rtl="0" eaLnBrk="1" latinLnBrk="0" hangingPunct="1">
      <a:defRPr sz="1438" kern="1200">
        <a:solidFill>
          <a:schemeClr val="tx1"/>
        </a:solidFill>
        <a:latin typeface="+mn-lt"/>
        <a:ea typeface="+mn-ea"/>
        <a:cs typeface="+mn-cs"/>
      </a:defRPr>
    </a:lvl3pPr>
    <a:lvl4pPr marL="1097153" algn="l" defTabSz="731435" rtl="0" eaLnBrk="1" latinLnBrk="0" hangingPunct="1">
      <a:defRPr sz="1438" kern="1200">
        <a:solidFill>
          <a:schemeClr val="tx1"/>
        </a:solidFill>
        <a:latin typeface="+mn-lt"/>
        <a:ea typeface="+mn-ea"/>
        <a:cs typeface="+mn-cs"/>
      </a:defRPr>
    </a:lvl4pPr>
    <a:lvl5pPr marL="1462871" algn="l" defTabSz="731435" rtl="0" eaLnBrk="1" latinLnBrk="0" hangingPunct="1">
      <a:defRPr sz="1438" kern="1200">
        <a:solidFill>
          <a:schemeClr val="tx1"/>
        </a:solidFill>
        <a:latin typeface="+mn-lt"/>
        <a:ea typeface="+mn-ea"/>
        <a:cs typeface="+mn-cs"/>
      </a:defRPr>
    </a:lvl5pPr>
    <a:lvl6pPr marL="1828589" algn="l" defTabSz="731435" rtl="0" eaLnBrk="1" latinLnBrk="0" hangingPunct="1">
      <a:defRPr sz="1438" kern="1200">
        <a:solidFill>
          <a:schemeClr val="tx1"/>
        </a:solidFill>
        <a:latin typeface="+mn-lt"/>
        <a:ea typeface="+mn-ea"/>
        <a:cs typeface="+mn-cs"/>
      </a:defRPr>
    </a:lvl6pPr>
    <a:lvl7pPr marL="2194307" algn="l" defTabSz="731435" rtl="0" eaLnBrk="1" latinLnBrk="0" hangingPunct="1">
      <a:defRPr sz="1438" kern="1200">
        <a:solidFill>
          <a:schemeClr val="tx1"/>
        </a:solidFill>
        <a:latin typeface="+mn-lt"/>
        <a:ea typeface="+mn-ea"/>
        <a:cs typeface="+mn-cs"/>
      </a:defRPr>
    </a:lvl7pPr>
    <a:lvl8pPr marL="2560024" algn="l" defTabSz="731435" rtl="0" eaLnBrk="1" latinLnBrk="0" hangingPunct="1">
      <a:defRPr sz="1438" kern="1200">
        <a:solidFill>
          <a:schemeClr val="tx1"/>
        </a:solidFill>
        <a:latin typeface="+mn-lt"/>
        <a:ea typeface="+mn-ea"/>
        <a:cs typeface="+mn-cs"/>
      </a:defRPr>
    </a:lvl8pPr>
    <a:lvl9pPr marL="2925742" algn="l" defTabSz="731435" rtl="0" eaLnBrk="1" latinLnBrk="0" hangingPunct="1">
      <a:defRPr sz="143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158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F7E609"/>
    <a:srgbClr val="F4E418"/>
    <a:srgbClr val="FFFF99"/>
    <a:srgbClr val="CC3300"/>
    <a:srgbClr val="CC0000"/>
    <a:srgbClr val="CC00FF"/>
    <a:srgbClr val="D60093"/>
    <a:srgbClr val="B713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26" autoAdjust="0"/>
    <p:restoredTop sz="94183" autoAdjust="0"/>
  </p:normalViewPr>
  <p:slideViewPr>
    <p:cSldViewPr>
      <p:cViewPr>
        <p:scale>
          <a:sx n="200" d="100"/>
          <a:sy n="200" d="100"/>
        </p:scale>
        <p:origin x="750" y="-5568"/>
      </p:cViewPr>
      <p:guideLst>
        <p:guide orient="horz" pos="2448"/>
        <p:guide pos="1584"/>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FA2D384D-F9A0-401B-8F9A-B760D0FFF8DF}" type="datetimeFigureOut">
              <a:rPr lang="en-US" smtClean="0"/>
              <a:t>5/26/2020</a:t>
            </a:fld>
            <a:endParaRPr lang="en-US" dirty="0"/>
          </a:p>
        </p:txBody>
      </p:sp>
      <p:sp>
        <p:nvSpPr>
          <p:cNvPr id="4" name="Slide Image Placeholder 3"/>
          <p:cNvSpPr>
            <a:spLocks noGrp="1" noRot="1" noChangeAspect="1"/>
          </p:cNvSpPr>
          <p:nvPr>
            <p:ph type="sldImg" idx="2"/>
          </p:nvPr>
        </p:nvSpPr>
        <p:spPr>
          <a:xfrm>
            <a:off x="2413000" y="704850"/>
            <a:ext cx="2276475" cy="3519488"/>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42F97790-B7E8-475A-8F72-17A6029C2170}" type="slidenum">
              <a:rPr lang="en-US" smtClean="0"/>
              <a:t>‹#›</a:t>
            </a:fld>
            <a:endParaRPr lang="en-US" dirty="0"/>
          </a:p>
        </p:txBody>
      </p:sp>
    </p:spTree>
    <p:extLst>
      <p:ext uri="{BB962C8B-B14F-4D97-AF65-F5344CB8AC3E}">
        <p14:creationId xmlns:p14="http://schemas.microsoft.com/office/powerpoint/2010/main" val="1573518841"/>
      </p:ext>
    </p:extLst>
  </p:cSld>
  <p:clrMap bg1="lt1" tx1="dk1" bg2="lt2" tx2="dk2" accent1="accent1" accent2="accent2" accent3="accent3" accent4="accent4" accent5="accent5" accent6="accent6" hlink="hlink" folHlink="folHlink"/>
  <p:notesStyle>
    <a:lvl1pPr marL="0" algn="l" defTabSz="731435" rtl="0" eaLnBrk="1" latinLnBrk="0" hangingPunct="1">
      <a:defRPr sz="984" kern="1200">
        <a:solidFill>
          <a:schemeClr val="tx1"/>
        </a:solidFill>
        <a:latin typeface="+mn-lt"/>
        <a:ea typeface="+mn-ea"/>
        <a:cs typeface="+mn-cs"/>
      </a:defRPr>
    </a:lvl1pPr>
    <a:lvl2pPr marL="365718" algn="l" defTabSz="731435" rtl="0" eaLnBrk="1" latinLnBrk="0" hangingPunct="1">
      <a:defRPr sz="984" kern="1200">
        <a:solidFill>
          <a:schemeClr val="tx1"/>
        </a:solidFill>
        <a:latin typeface="+mn-lt"/>
        <a:ea typeface="+mn-ea"/>
        <a:cs typeface="+mn-cs"/>
      </a:defRPr>
    </a:lvl2pPr>
    <a:lvl3pPr marL="731435" algn="l" defTabSz="731435" rtl="0" eaLnBrk="1" latinLnBrk="0" hangingPunct="1">
      <a:defRPr sz="984" kern="1200">
        <a:solidFill>
          <a:schemeClr val="tx1"/>
        </a:solidFill>
        <a:latin typeface="+mn-lt"/>
        <a:ea typeface="+mn-ea"/>
        <a:cs typeface="+mn-cs"/>
      </a:defRPr>
    </a:lvl3pPr>
    <a:lvl4pPr marL="1097153" algn="l" defTabSz="731435" rtl="0" eaLnBrk="1" latinLnBrk="0" hangingPunct="1">
      <a:defRPr sz="984" kern="1200">
        <a:solidFill>
          <a:schemeClr val="tx1"/>
        </a:solidFill>
        <a:latin typeface="+mn-lt"/>
        <a:ea typeface="+mn-ea"/>
        <a:cs typeface="+mn-cs"/>
      </a:defRPr>
    </a:lvl4pPr>
    <a:lvl5pPr marL="1462871" algn="l" defTabSz="731435" rtl="0" eaLnBrk="1" latinLnBrk="0" hangingPunct="1">
      <a:defRPr sz="984" kern="1200">
        <a:solidFill>
          <a:schemeClr val="tx1"/>
        </a:solidFill>
        <a:latin typeface="+mn-lt"/>
        <a:ea typeface="+mn-ea"/>
        <a:cs typeface="+mn-cs"/>
      </a:defRPr>
    </a:lvl5pPr>
    <a:lvl6pPr marL="1828589" algn="l" defTabSz="731435" rtl="0" eaLnBrk="1" latinLnBrk="0" hangingPunct="1">
      <a:defRPr sz="984" kern="1200">
        <a:solidFill>
          <a:schemeClr val="tx1"/>
        </a:solidFill>
        <a:latin typeface="+mn-lt"/>
        <a:ea typeface="+mn-ea"/>
        <a:cs typeface="+mn-cs"/>
      </a:defRPr>
    </a:lvl6pPr>
    <a:lvl7pPr marL="2194307" algn="l" defTabSz="731435" rtl="0" eaLnBrk="1" latinLnBrk="0" hangingPunct="1">
      <a:defRPr sz="984" kern="1200">
        <a:solidFill>
          <a:schemeClr val="tx1"/>
        </a:solidFill>
        <a:latin typeface="+mn-lt"/>
        <a:ea typeface="+mn-ea"/>
        <a:cs typeface="+mn-cs"/>
      </a:defRPr>
    </a:lvl7pPr>
    <a:lvl8pPr marL="2560024" algn="l" defTabSz="731435" rtl="0" eaLnBrk="1" latinLnBrk="0" hangingPunct="1">
      <a:defRPr sz="984" kern="1200">
        <a:solidFill>
          <a:schemeClr val="tx1"/>
        </a:solidFill>
        <a:latin typeface="+mn-lt"/>
        <a:ea typeface="+mn-ea"/>
        <a:cs typeface="+mn-cs"/>
      </a:defRPr>
    </a:lvl8pPr>
    <a:lvl9pPr marL="2925742" algn="l" defTabSz="731435" rtl="0" eaLnBrk="1" latinLnBrk="0" hangingPunct="1">
      <a:defRPr sz="98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13000" y="704850"/>
            <a:ext cx="2276475" cy="3519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F97790-B7E8-475A-8F72-17A6029C2170}" type="slidenum">
              <a:rPr lang="en-US" smtClean="0"/>
              <a:t>5</a:t>
            </a:fld>
            <a:endParaRPr lang="en-US" dirty="0"/>
          </a:p>
        </p:txBody>
      </p:sp>
    </p:spTree>
    <p:extLst>
      <p:ext uri="{BB962C8B-B14F-4D97-AF65-F5344CB8AC3E}">
        <p14:creationId xmlns:p14="http://schemas.microsoft.com/office/powerpoint/2010/main" val="4002179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13000" y="704850"/>
            <a:ext cx="2276475" cy="3519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F97790-B7E8-475A-8F72-17A6029C2170}" type="slidenum">
              <a:rPr lang="en-US" smtClean="0"/>
              <a:t>6</a:t>
            </a:fld>
            <a:endParaRPr lang="en-US" dirty="0"/>
          </a:p>
        </p:txBody>
      </p:sp>
    </p:spTree>
    <p:extLst>
      <p:ext uri="{BB962C8B-B14F-4D97-AF65-F5344CB8AC3E}">
        <p14:creationId xmlns:p14="http://schemas.microsoft.com/office/powerpoint/2010/main" val="4217805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13000" y="704850"/>
            <a:ext cx="2276475" cy="3519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F97790-B7E8-475A-8F72-17A6029C2170}" type="slidenum">
              <a:rPr lang="en-US" smtClean="0"/>
              <a:t>17</a:t>
            </a:fld>
            <a:endParaRPr lang="en-US" dirty="0"/>
          </a:p>
        </p:txBody>
      </p:sp>
    </p:spTree>
    <p:extLst>
      <p:ext uri="{BB962C8B-B14F-4D97-AF65-F5344CB8AC3E}">
        <p14:creationId xmlns:p14="http://schemas.microsoft.com/office/powerpoint/2010/main" val="4020805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13000" y="704850"/>
            <a:ext cx="2276475" cy="3519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F97790-B7E8-475A-8F72-17A6029C2170}" type="slidenum">
              <a:rPr lang="en-US" smtClean="0"/>
              <a:t>18</a:t>
            </a:fld>
            <a:endParaRPr lang="en-US" dirty="0"/>
          </a:p>
        </p:txBody>
      </p:sp>
    </p:spTree>
    <p:extLst>
      <p:ext uri="{BB962C8B-B14F-4D97-AF65-F5344CB8AC3E}">
        <p14:creationId xmlns:p14="http://schemas.microsoft.com/office/powerpoint/2010/main" val="1405426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7190" y="2414484"/>
            <a:ext cx="4274820" cy="1666028"/>
          </a:xfrm>
        </p:spPr>
        <p:txBody>
          <a:bodyPr/>
          <a:lstStyle/>
          <a:p>
            <a:r>
              <a:rPr lang="en-US"/>
              <a:t>Click to edit Master title style</a:t>
            </a:r>
          </a:p>
        </p:txBody>
      </p:sp>
      <p:sp>
        <p:nvSpPr>
          <p:cNvPr id="3" name="Subtitle 2"/>
          <p:cNvSpPr>
            <a:spLocks noGrp="1"/>
          </p:cNvSpPr>
          <p:nvPr>
            <p:ph type="subTitle" idx="1"/>
          </p:nvPr>
        </p:nvSpPr>
        <p:spPr>
          <a:xfrm>
            <a:off x="754380" y="4404360"/>
            <a:ext cx="3520440" cy="1986280"/>
          </a:xfrm>
        </p:spPr>
        <p:txBody>
          <a:bodyPr/>
          <a:lstStyle>
            <a:lvl1pPr marL="0" indent="0" algn="ctr">
              <a:buNone/>
              <a:defRPr>
                <a:solidFill>
                  <a:schemeClr val="tx1">
                    <a:tint val="75000"/>
                  </a:schemeClr>
                </a:solidFill>
              </a:defRPr>
            </a:lvl1pPr>
            <a:lvl2pPr marL="332273" indent="0" algn="ctr">
              <a:buNone/>
              <a:defRPr>
                <a:solidFill>
                  <a:schemeClr val="tx1">
                    <a:tint val="75000"/>
                  </a:schemeClr>
                </a:solidFill>
              </a:defRPr>
            </a:lvl2pPr>
            <a:lvl3pPr marL="664546" indent="0" algn="ctr">
              <a:buNone/>
              <a:defRPr>
                <a:solidFill>
                  <a:schemeClr val="tx1">
                    <a:tint val="75000"/>
                  </a:schemeClr>
                </a:solidFill>
              </a:defRPr>
            </a:lvl3pPr>
            <a:lvl4pPr marL="996819" indent="0" algn="ctr">
              <a:buNone/>
              <a:defRPr>
                <a:solidFill>
                  <a:schemeClr val="tx1">
                    <a:tint val="75000"/>
                  </a:schemeClr>
                </a:solidFill>
              </a:defRPr>
            </a:lvl4pPr>
            <a:lvl5pPr marL="1329092" indent="0" algn="ctr">
              <a:buNone/>
              <a:defRPr>
                <a:solidFill>
                  <a:schemeClr val="tx1">
                    <a:tint val="75000"/>
                  </a:schemeClr>
                </a:solidFill>
              </a:defRPr>
            </a:lvl5pPr>
            <a:lvl6pPr marL="1661365" indent="0" algn="ctr">
              <a:buNone/>
              <a:defRPr>
                <a:solidFill>
                  <a:schemeClr val="tx1">
                    <a:tint val="75000"/>
                  </a:schemeClr>
                </a:solidFill>
              </a:defRPr>
            </a:lvl6pPr>
            <a:lvl7pPr marL="1993638" indent="0" algn="ctr">
              <a:buNone/>
              <a:defRPr>
                <a:solidFill>
                  <a:schemeClr val="tx1">
                    <a:tint val="75000"/>
                  </a:schemeClr>
                </a:solidFill>
              </a:defRPr>
            </a:lvl7pPr>
            <a:lvl8pPr marL="2325911" indent="0" algn="ctr">
              <a:buNone/>
              <a:defRPr>
                <a:solidFill>
                  <a:schemeClr val="tx1">
                    <a:tint val="75000"/>
                  </a:schemeClr>
                </a:solidFill>
              </a:defRPr>
            </a:lvl8pPr>
            <a:lvl9pPr marL="265818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08333A5-5828-49A8-8A1F-04E0C3EC70BC}" type="datetimeFigureOut">
              <a:rPr lang="en-US" smtClean="0"/>
              <a:t>5/26/2020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B0B828C-09F1-4043-ACEB-21C0F5715364}" type="slidenum">
              <a:rPr lang="en-US" smtClean="0"/>
              <a:t>‹#›</a:t>
            </a:fld>
            <a:endParaRPr lang="en-US" dirty="0"/>
          </a:p>
        </p:txBody>
      </p:sp>
    </p:spTree>
    <p:extLst>
      <p:ext uri="{BB962C8B-B14F-4D97-AF65-F5344CB8AC3E}">
        <p14:creationId xmlns:p14="http://schemas.microsoft.com/office/powerpoint/2010/main" val="1273305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8333A5-5828-49A8-8A1F-04E0C3EC70BC}" type="datetimeFigureOut">
              <a:rPr lang="en-US" smtClean="0"/>
              <a:t>5/26/2020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B0B828C-09F1-4043-ACEB-21C0F5715364}" type="slidenum">
              <a:rPr lang="en-US" smtClean="0"/>
              <a:t>‹#›</a:t>
            </a:fld>
            <a:endParaRPr lang="en-US" dirty="0"/>
          </a:p>
        </p:txBody>
      </p:sp>
    </p:spTree>
    <p:extLst>
      <p:ext uri="{BB962C8B-B14F-4D97-AF65-F5344CB8AC3E}">
        <p14:creationId xmlns:p14="http://schemas.microsoft.com/office/powerpoint/2010/main" val="2943536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46170" y="311258"/>
            <a:ext cx="1131570" cy="663172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1460" y="311258"/>
            <a:ext cx="3310890" cy="66317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8333A5-5828-49A8-8A1F-04E0C3EC70BC}" type="datetimeFigureOut">
              <a:rPr lang="en-US" smtClean="0"/>
              <a:t>5/26/2020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B0B828C-09F1-4043-ACEB-21C0F5715364}" type="slidenum">
              <a:rPr lang="en-US" smtClean="0"/>
              <a:t>‹#›</a:t>
            </a:fld>
            <a:endParaRPr lang="en-US" dirty="0"/>
          </a:p>
        </p:txBody>
      </p:sp>
    </p:spTree>
    <p:extLst>
      <p:ext uri="{BB962C8B-B14F-4D97-AF65-F5344CB8AC3E}">
        <p14:creationId xmlns:p14="http://schemas.microsoft.com/office/powerpoint/2010/main" val="3654272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8333A5-5828-49A8-8A1F-04E0C3EC70BC}" type="datetimeFigureOut">
              <a:rPr lang="en-US" smtClean="0"/>
              <a:t>5/26/2020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B0B828C-09F1-4043-ACEB-21C0F5715364}" type="slidenum">
              <a:rPr lang="en-US" smtClean="0"/>
              <a:t>‹#›</a:t>
            </a:fld>
            <a:endParaRPr lang="en-US" dirty="0"/>
          </a:p>
        </p:txBody>
      </p:sp>
    </p:spTree>
    <p:extLst>
      <p:ext uri="{BB962C8B-B14F-4D97-AF65-F5344CB8AC3E}">
        <p14:creationId xmlns:p14="http://schemas.microsoft.com/office/powerpoint/2010/main" val="1728644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97273" y="4994487"/>
            <a:ext cx="4274820" cy="1543685"/>
          </a:xfrm>
        </p:spPr>
        <p:txBody>
          <a:bodyPr anchor="t"/>
          <a:lstStyle>
            <a:lvl1pPr algn="l">
              <a:defRPr sz="2888" b="1" cap="all"/>
            </a:lvl1pPr>
          </a:lstStyle>
          <a:p>
            <a:r>
              <a:rPr lang="en-US"/>
              <a:t>Click to edit Master title style</a:t>
            </a:r>
          </a:p>
        </p:txBody>
      </p:sp>
      <p:sp>
        <p:nvSpPr>
          <p:cNvPr id="3" name="Text Placeholder 2"/>
          <p:cNvSpPr>
            <a:spLocks noGrp="1"/>
          </p:cNvSpPr>
          <p:nvPr>
            <p:ph type="body" idx="1"/>
          </p:nvPr>
        </p:nvSpPr>
        <p:spPr>
          <a:xfrm>
            <a:off x="397273" y="3294277"/>
            <a:ext cx="4274820" cy="1700211"/>
          </a:xfrm>
        </p:spPr>
        <p:txBody>
          <a:bodyPr anchor="b"/>
          <a:lstStyle>
            <a:lvl1pPr marL="0" indent="0">
              <a:buNone/>
              <a:defRPr sz="1444">
                <a:solidFill>
                  <a:schemeClr val="tx1">
                    <a:tint val="75000"/>
                  </a:schemeClr>
                </a:solidFill>
              </a:defRPr>
            </a:lvl1pPr>
            <a:lvl2pPr marL="332273" indent="0">
              <a:buNone/>
              <a:defRPr sz="1306">
                <a:solidFill>
                  <a:schemeClr val="tx1">
                    <a:tint val="75000"/>
                  </a:schemeClr>
                </a:solidFill>
              </a:defRPr>
            </a:lvl2pPr>
            <a:lvl3pPr marL="664546" indent="0">
              <a:buNone/>
              <a:defRPr sz="1169">
                <a:solidFill>
                  <a:schemeClr val="tx1">
                    <a:tint val="75000"/>
                  </a:schemeClr>
                </a:solidFill>
              </a:defRPr>
            </a:lvl3pPr>
            <a:lvl4pPr marL="996819" indent="0">
              <a:buNone/>
              <a:defRPr sz="1031">
                <a:solidFill>
                  <a:schemeClr val="tx1">
                    <a:tint val="75000"/>
                  </a:schemeClr>
                </a:solidFill>
              </a:defRPr>
            </a:lvl4pPr>
            <a:lvl5pPr marL="1329092" indent="0">
              <a:buNone/>
              <a:defRPr sz="1031">
                <a:solidFill>
                  <a:schemeClr val="tx1">
                    <a:tint val="75000"/>
                  </a:schemeClr>
                </a:solidFill>
              </a:defRPr>
            </a:lvl5pPr>
            <a:lvl6pPr marL="1661365" indent="0">
              <a:buNone/>
              <a:defRPr sz="1031">
                <a:solidFill>
                  <a:schemeClr val="tx1">
                    <a:tint val="75000"/>
                  </a:schemeClr>
                </a:solidFill>
              </a:defRPr>
            </a:lvl6pPr>
            <a:lvl7pPr marL="1993638" indent="0">
              <a:buNone/>
              <a:defRPr sz="1031">
                <a:solidFill>
                  <a:schemeClr val="tx1">
                    <a:tint val="75000"/>
                  </a:schemeClr>
                </a:solidFill>
              </a:defRPr>
            </a:lvl7pPr>
            <a:lvl8pPr marL="2325911" indent="0">
              <a:buNone/>
              <a:defRPr sz="1031">
                <a:solidFill>
                  <a:schemeClr val="tx1">
                    <a:tint val="75000"/>
                  </a:schemeClr>
                </a:solidFill>
              </a:defRPr>
            </a:lvl8pPr>
            <a:lvl9pPr marL="2658184" indent="0">
              <a:buNone/>
              <a:defRPr sz="103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8333A5-5828-49A8-8A1F-04E0C3EC70BC}" type="datetimeFigureOut">
              <a:rPr lang="en-US" smtClean="0"/>
              <a:t>5/26/2020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B0B828C-09F1-4043-ACEB-21C0F5715364}" type="slidenum">
              <a:rPr lang="en-US" smtClean="0"/>
              <a:t>‹#›</a:t>
            </a:fld>
            <a:endParaRPr lang="en-US" dirty="0"/>
          </a:p>
        </p:txBody>
      </p:sp>
    </p:spTree>
    <p:extLst>
      <p:ext uri="{BB962C8B-B14F-4D97-AF65-F5344CB8AC3E}">
        <p14:creationId xmlns:p14="http://schemas.microsoft.com/office/powerpoint/2010/main" val="3598535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1460" y="1813561"/>
            <a:ext cx="2221230" cy="5129425"/>
          </a:xfrm>
        </p:spPr>
        <p:txBody>
          <a:bodyPr/>
          <a:lstStyle>
            <a:lvl1pPr>
              <a:defRPr sz="2063"/>
            </a:lvl1pPr>
            <a:lvl2pPr>
              <a:defRPr sz="1719"/>
            </a:lvl2pPr>
            <a:lvl3pPr>
              <a:defRPr sz="1444"/>
            </a:lvl3pPr>
            <a:lvl4pPr>
              <a:defRPr sz="1306"/>
            </a:lvl4pPr>
            <a:lvl5pPr>
              <a:defRPr sz="1306"/>
            </a:lvl5pPr>
            <a:lvl6pPr>
              <a:defRPr sz="1306"/>
            </a:lvl6pPr>
            <a:lvl7pPr>
              <a:defRPr sz="1306"/>
            </a:lvl7pPr>
            <a:lvl8pPr>
              <a:defRPr sz="1306"/>
            </a:lvl8pPr>
            <a:lvl9pPr>
              <a:defRPr sz="130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556510" y="1813561"/>
            <a:ext cx="2221230" cy="5129425"/>
          </a:xfrm>
        </p:spPr>
        <p:txBody>
          <a:bodyPr/>
          <a:lstStyle>
            <a:lvl1pPr>
              <a:defRPr sz="2063"/>
            </a:lvl1pPr>
            <a:lvl2pPr>
              <a:defRPr sz="1719"/>
            </a:lvl2pPr>
            <a:lvl3pPr>
              <a:defRPr sz="1444"/>
            </a:lvl3pPr>
            <a:lvl4pPr>
              <a:defRPr sz="1306"/>
            </a:lvl4pPr>
            <a:lvl5pPr>
              <a:defRPr sz="1306"/>
            </a:lvl5pPr>
            <a:lvl6pPr>
              <a:defRPr sz="1306"/>
            </a:lvl6pPr>
            <a:lvl7pPr>
              <a:defRPr sz="1306"/>
            </a:lvl7pPr>
            <a:lvl8pPr>
              <a:defRPr sz="1306"/>
            </a:lvl8pPr>
            <a:lvl9pPr>
              <a:defRPr sz="130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8333A5-5828-49A8-8A1F-04E0C3EC70BC}" type="datetimeFigureOut">
              <a:rPr lang="en-US" smtClean="0"/>
              <a:t>5/26/2020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B0B828C-09F1-4043-ACEB-21C0F5715364}" type="slidenum">
              <a:rPr lang="en-US" smtClean="0"/>
              <a:t>‹#›</a:t>
            </a:fld>
            <a:endParaRPr lang="en-US" dirty="0"/>
          </a:p>
        </p:txBody>
      </p:sp>
    </p:spTree>
    <p:extLst>
      <p:ext uri="{BB962C8B-B14F-4D97-AF65-F5344CB8AC3E}">
        <p14:creationId xmlns:p14="http://schemas.microsoft.com/office/powerpoint/2010/main" val="3858096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51461" y="1739795"/>
            <a:ext cx="2222103" cy="725064"/>
          </a:xfrm>
        </p:spPr>
        <p:txBody>
          <a:bodyPr anchor="b"/>
          <a:lstStyle>
            <a:lvl1pPr marL="0" indent="0">
              <a:buNone/>
              <a:defRPr sz="1719" b="1"/>
            </a:lvl1pPr>
            <a:lvl2pPr marL="332273" indent="0">
              <a:buNone/>
              <a:defRPr sz="1444" b="1"/>
            </a:lvl2pPr>
            <a:lvl3pPr marL="664546" indent="0">
              <a:buNone/>
              <a:defRPr sz="1306" b="1"/>
            </a:lvl3pPr>
            <a:lvl4pPr marL="996819" indent="0">
              <a:buNone/>
              <a:defRPr sz="1169" b="1"/>
            </a:lvl4pPr>
            <a:lvl5pPr marL="1329092" indent="0">
              <a:buNone/>
              <a:defRPr sz="1169" b="1"/>
            </a:lvl5pPr>
            <a:lvl6pPr marL="1661365" indent="0">
              <a:buNone/>
              <a:defRPr sz="1169" b="1"/>
            </a:lvl6pPr>
            <a:lvl7pPr marL="1993638" indent="0">
              <a:buNone/>
              <a:defRPr sz="1169" b="1"/>
            </a:lvl7pPr>
            <a:lvl8pPr marL="2325911" indent="0">
              <a:buNone/>
              <a:defRPr sz="1169" b="1"/>
            </a:lvl8pPr>
            <a:lvl9pPr marL="2658184" indent="0">
              <a:buNone/>
              <a:defRPr sz="1169" b="1"/>
            </a:lvl9pPr>
          </a:lstStyle>
          <a:p>
            <a:pPr lvl="0"/>
            <a:r>
              <a:rPr lang="en-US"/>
              <a:t>Click to edit Master text styles</a:t>
            </a:r>
          </a:p>
        </p:txBody>
      </p:sp>
      <p:sp>
        <p:nvSpPr>
          <p:cNvPr id="4" name="Content Placeholder 3"/>
          <p:cNvSpPr>
            <a:spLocks noGrp="1"/>
          </p:cNvSpPr>
          <p:nvPr>
            <p:ph sz="half" idx="2"/>
          </p:nvPr>
        </p:nvSpPr>
        <p:spPr>
          <a:xfrm>
            <a:off x="251461" y="2464859"/>
            <a:ext cx="2222103" cy="4478126"/>
          </a:xfrm>
        </p:spPr>
        <p:txBody>
          <a:bodyPr/>
          <a:lstStyle>
            <a:lvl1pPr>
              <a:defRPr sz="1719"/>
            </a:lvl1pPr>
            <a:lvl2pPr>
              <a:defRPr sz="1444"/>
            </a:lvl2pPr>
            <a:lvl3pPr>
              <a:defRPr sz="1306"/>
            </a:lvl3pPr>
            <a:lvl4pPr>
              <a:defRPr sz="1169"/>
            </a:lvl4pPr>
            <a:lvl5pPr>
              <a:defRPr sz="1169"/>
            </a:lvl5pPr>
            <a:lvl6pPr>
              <a:defRPr sz="1169"/>
            </a:lvl6pPr>
            <a:lvl7pPr>
              <a:defRPr sz="1169"/>
            </a:lvl7pPr>
            <a:lvl8pPr>
              <a:defRPr sz="1169"/>
            </a:lvl8pPr>
            <a:lvl9pPr>
              <a:defRPr sz="116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554765" y="1739795"/>
            <a:ext cx="2222976" cy="725064"/>
          </a:xfrm>
        </p:spPr>
        <p:txBody>
          <a:bodyPr anchor="b"/>
          <a:lstStyle>
            <a:lvl1pPr marL="0" indent="0">
              <a:buNone/>
              <a:defRPr sz="1719" b="1"/>
            </a:lvl1pPr>
            <a:lvl2pPr marL="332273" indent="0">
              <a:buNone/>
              <a:defRPr sz="1444" b="1"/>
            </a:lvl2pPr>
            <a:lvl3pPr marL="664546" indent="0">
              <a:buNone/>
              <a:defRPr sz="1306" b="1"/>
            </a:lvl3pPr>
            <a:lvl4pPr marL="996819" indent="0">
              <a:buNone/>
              <a:defRPr sz="1169" b="1"/>
            </a:lvl4pPr>
            <a:lvl5pPr marL="1329092" indent="0">
              <a:buNone/>
              <a:defRPr sz="1169" b="1"/>
            </a:lvl5pPr>
            <a:lvl6pPr marL="1661365" indent="0">
              <a:buNone/>
              <a:defRPr sz="1169" b="1"/>
            </a:lvl6pPr>
            <a:lvl7pPr marL="1993638" indent="0">
              <a:buNone/>
              <a:defRPr sz="1169" b="1"/>
            </a:lvl7pPr>
            <a:lvl8pPr marL="2325911" indent="0">
              <a:buNone/>
              <a:defRPr sz="1169" b="1"/>
            </a:lvl8pPr>
            <a:lvl9pPr marL="2658184" indent="0">
              <a:buNone/>
              <a:defRPr sz="1169" b="1"/>
            </a:lvl9pPr>
          </a:lstStyle>
          <a:p>
            <a:pPr lvl="0"/>
            <a:r>
              <a:rPr lang="en-US"/>
              <a:t>Click to edit Master text styles</a:t>
            </a:r>
          </a:p>
        </p:txBody>
      </p:sp>
      <p:sp>
        <p:nvSpPr>
          <p:cNvPr id="6" name="Content Placeholder 5"/>
          <p:cNvSpPr>
            <a:spLocks noGrp="1"/>
          </p:cNvSpPr>
          <p:nvPr>
            <p:ph sz="quarter" idx="4"/>
          </p:nvPr>
        </p:nvSpPr>
        <p:spPr>
          <a:xfrm>
            <a:off x="2554765" y="2464859"/>
            <a:ext cx="2222976" cy="4478126"/>
          </a:xfrm>
        </p:spPr>
        <p:txBody>
          <a:bodyPr/>
          <a:lstStyle>
            <a:lvl1pPr>
              <a:defRPr sz="1719"/>
            </a:lvl1pPr>
            <a:lvl2pPr>
              <a:defRPr sz="1444"/>
            </a:lvl2pPr>
            <a:lvl3pPr>
              <a:defRPr sz="1306"/>
            </a:lvl3pPr>
            <a:lvl4pPr>
              <a:defRPr sz="1169"/>
            </a:lvl4pPr>
            <a:lvl5pPr>
              <a:defRPr sz="1169"/>
            </a:lvl5pPr>
            <a:lvl6pPr>
              <a:defRPr sz="1169"/>
            </a:lvl6pPr>
            <a:lvl7pPr>
              <a:defRPr sz="1169"/>
            </a:lvl7pPr>
            <a:lvl8pPr>
              <a:defRPr sz="1169"/>
            </a:lvl8pPr>
            <a:lvl9pPr>
              <a:defRPr sz="116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8333A5-5828-49A8-8A1F-04E0C3EC70BC}" type="datetimeFigureOut">
              <a:rPr lang="en-US" smtClean="0"/>
              <a:t>5/26/2020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B0B828C-09F1-4043-ACEB-21C0F5715364}" type="slidenum">
              <a:rPr lang="en-US" smtClean="0"/>
              <a:t>‹#›</a:t>
            </a:fld>
            <a:endParaRPr lang="en-US" dirty="0"/>
          </a:p>
        </p:txBody>
      </p:sp>
    </p:spTree>
    <p:extLst>
      <p:ext uri="{BB962C8B-B14F-4D97-AF65-F5344CB8AC3E}">
        <p14:creationId xmlns:p14="http://schemas.microsoft.com/office/powerpoint/2010/main" val="4209618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8333A5-5828-49A8-8A1F-04E0C3EC70BC}" type="datetimeFigureOut">
              <a:rPr lang="en-US" smtClean="0"/>
              <a:t>5/26/2020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B0B828C-09F1-4043-ACEB-21C0F5715364}" type="slidenum">
              <a:rPr lang="en-US" smtClean="0"/>
              <a:t>‹#›</a:t>
            </a:fld>
            <a:endParaRPr lang="en-US" dirty="0"/>
          </a:p>
        </p:txBody>
      </p:sp>
    </p:spTree>
    <p:extLst>
      <p:ext uri="{BB962C8B-B14F-4D97-AF65-F5344CB8AC3E}">
        <p14:creationId xmlns:p14="http://schemas.microsoft.com/office/powerpoint/2010/main" val="1264547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8333A5-5828-49A8-8A1F-04E0C3EC70BC}" type="datetimeFigureOut">
              <a:rPr lang="en-US" smtClean="0"/>
              <a:t>5/26/2020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B0B828C-09F1-4043-ACEB-21C0F5715364}" type="slidenum">
              <a:rPr lang="en-US" smtClean="0"/>
              <a:t>‹#›</a:t>
            </a:fld>
            <a:endParaRPr lang="en-US" dirty="0"/>
          </a:p>
        </p:txBody>
      </p:sp>
    </p:spTree>
    <p:extLst>
      <p:ext uri="{BB962C8B-B14F-4D97-AF65-F5344CB8AC3E}">
        <p14:creationId xmlns:p14="http://schemas.microsoft.com/office/powerpoint/2010/main" val="1892565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460" y="309457"/>
            <a:ext cx="1654573" cy="1316990"/>
          </a:xfrm>
        </p:spPr>
        <p:txBody>
          <a:bodyPr anchor="b"/>
          <a:lstStyle>
            <a:lvl1pPr algn="l">
              <a:defRPr sz="1444" b="1"/>
            </a:lvl1pPr>
          </a:lstStyle>
          <a:p>
            <a:r>
              <a:rPr lang="en-US"/>
              <a:t>Click to edit Master title style</a:t>
            </a:r>
          </a:p>
        </p:txBody>
      </p:sp>
      <p:sp>
        <p:nvSpPr>
          <p:cNvPr id="3" name="Content Placeholder 2"/>
          <p:cNvSpPr>
            <a:spLocks noGrp="1"/>
          </p:cNvSpPr>
          <p:nvPr>
            <p:ph idx="1"/>
          </p:nvPr>
        </p:nvSpPr>
        <p:spPr>
          <a:xfrm>
            <a:off x="1966278" y="309458"/>
            <a:ext cx="2811463" cy="6633529"/>
          </a:xfrm>
        </p:spPr>
        <p:txBody>
          <a:bodyPr/>
          <a:lstStyle>
            <a:lvl1pPr>
              <a:defRPr sz="2338"/>
            </a:lvl1pPr>
            <a:lvl2pPr>
              <a:defRPr sz="2063"/>
            </a:lvl2pPr>
            <a:lvl3pPr>
              <a:defRPr sz="1719"/>
            </a:lvl3pPr>
            <a:lvl4pPr>
              <a:defRPr sz="1444"/>
            </a:lvl4pPr>
            <a:lvl5pPr>
              <a:defRPr sz="1444"/>
            </a:lvl5pPr>
            <a:lvl6pPr>
              <a:defRPr sz="1444"/>
            </a:lvl6pPr>
            <a:lvl7pPr>
              <a:defRPr sz="1444"/>
            </a:lvl7pPr>
            <a:lvl8pPr>
              <a:defRPr sz="1444"/>
            </a:lvl8pPr>
            <a:lvl9pPr>
              <a:defRPr sz="14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1460" y="1626448"/>
            <a:ext cx="1654573" cy="5316539"/>
          </a:xfrm>
        </p:spPr>
        <p:txBody>
          <a:bodyPr/>
          <a:lstStyle>
            <a:lvl1pPr marL="0" indent="0">
              <a:buNone/>
              <a:defRPr sz="1031"/>
            </a:lvl1pPr>
            <a:lvl2pPr marL="332273" indent="0">
              <a:buNone/>
              <a:defRPr sz="894"/>
            </a:lvl2pPr>
            <a:lvl3pPr marL="664546" indent="0">
              <a:buNone/>
              <a:defRPr sz="756"/>
            </a:lvl3pPr>
            <a:lvl4pPr marL="996819" indent="0">
              <a:buNone/>
              <a:defRPr sz="688"/>
            </a:lvl4pPr>
            <a:lvl5pPr marL="1329092" indent="0">
              <a:buNone/>
              <a:defRPr sz="688"/>
            </a:lvl5pPr>
            <a:lvl6pPr marL="1661365" indent="0">
              <a:buNone/>
              <a:defRPr sz="688"/>
            </a:lvl6pPr>
            <a:lvl7pPr marL="1993638" indent="0">
              <a:buNone/>
              <a:defRPr sz="688"/>
            </a:lvl7pPr>
            <a:lvl8pPr marL="2325911" indent="0">
              <a:buNone/>
              <a:defRPr sz="688"/>
            </a:lvl8pPr>
            <a:lvl9pPr marL="2658184" indent="0">
              <a:buNone/>
              <a:defRPr sz="688"/>
            </a:lvl9pPr>
          </a:lstStyle>
          <a:p>
            <a:pPr lvl="0"/>
            <a:r>
              <a:rPr lang="en-US"/>
              <a:t>Click to edit Master text styles</a:t>
            </a:r>
          </a:p>
        </p:txBody>
      </p:sp>
      <p:sp>
        <p:nvSpPr>
          <p:cNvPr id="5" name="Date Placeholder 4"/>
          <p:cNvSpPr>
            <a:spLocks noGrp="1"/>
          </p:cNvSpPr>
          <p:nvPr>
            <p:ph type="dt" sz="half" idx="10"/>
          </p:nvPr>
        </p:nvSpPr>
        <p:spPr/>
        <p:txBody>
          <a:bodyPr/>
          <a:lstStyle/>
          <a:p>
            <a:fld id="{B08333A5-5828-49A8-8A1F-04E0C3EC70BC}" type="datetimeFigureOut">
              <a:rPr lang="en-US" smtClean="0"/>
              <a:t>5/26/2020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B0B828C-09F1-4043-ACEB-21C0F5715364}" type="slidenum">
              <a:rPr lang="en-US" smtClean="0"/>
              <a:t>‹#›</a:t>
            </a:fld>
            <a:endParaRPr lang="en-US" dirty="0"/>
          </a:p>
        </p:txBody>
      </p:sp>
    </p:spTree>
    <p:extLst>
      <p:ext uri="{BB962C8B-B14F-4D97-AF65-F5344CB8AC3E}">
        <p14:creationId xmlns:p14="http://schemas.microsoft.com/office/powerpoint/2010/main" val="251007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85758" y="5440680"/>
            <a:ext cx="3017520" cy="642304"/>
          </a:xfrm>
        </p:spPr>
        <p:txBody>
          <a:bodyPr anchor="b"/>
          <a:lstStyle>
            <a:lvl1pPr algn="l">
              <a:defRPr sz="1444" b="1"/>
            </a:lvl1pPr>
          </a:lstStyle>
          <a:p>
            <a:r>
              <a:rPr lang="en-US"/>
              <a:t>Click to edit Master title style</a:t>
            </a:r>
          </a:p>
        </p:txBody>
      </p:sp>
      <p:sp>
        <p:nvSpPr>
          <p:cNvPr id="3" name="Picture Placeholder 2"/>
          <p:cNvSpPr>
            <a:spLocks noGrp="1"/>
          </p:cNvSpPr>
          <p:nvPr>
            <p:ph type="pic" idx="1"/>
          </p:nvPr>
        </p:nvSpPr>
        <p:spPr>
          <a:xfrm>
            <a:off x="985758" y="694478"/>
            <a:ext cx="3017520" cy="4663440"/>
          </a:xfrm>
        </p:spPr>
        <p:txBody>
          <a:bodyPr/>
          <a:lstStyle>
            <a:lvl1pPr marL="0" indent="0">
              <a:buNone/>
              <a:defRPr sz="2338"/>
            </a:lvl1pPr>
            <a:lvl2pPr marL="332273" indent="0">
              <a:buNone/>
              <a:defRPr sz="2063"/>
            </a:lvl2pPr>
            <a:lvl3pPr marL="664546" indent="0">
              <a:buNone/>
              <a:defRPr sz="1719"/>
            </a:lvl3pPr>
            <a:lvl4pPr marL="996819" indent="0">
              <a:buNone/>
              <a:defRPr sz="1444"/>
            </a:lvl4pPr>
            <a:lvl5pPr marL="1329092" indent="0">
              <a:buNone/>
              <a:defRPr sz="1444"/>
            </a:lvl5pPr>
            <a:lvl6pPr marL="1661365" indent="0">
              <a:buNone/>
              <a:defRPr sz="1444"/>
            </a:lvl6pPr>
            <a:lvl7pPr marL="1993638" indent="0">
              <a:buNone/>
              <a:defRPr sz="1444"/>
            </a:lvl7pPr>
            <a:lvl8pPr marL="2325911" indent="0">
              <a:buNone/>
              <a:defRPr sz="1444"/>
            </a:lvl8pPr>
            <a:lvl9pPr marL="2658184" indent="0">
              <a:buNone/>
              <a:defRPr sz="1444"/>
            </a:lvl9pPr>
          </a:lstStyle>
          <a:p>
            <a:endParaRPr lang="en-US" dirty="0"/>
          </a:p>
        </p:txBody>
      </p:sp>
      <p:sp>
        <p:nvSpPr>
          <p:cNvPr id="4" name="Text Placeholder 3"/>
          <p:cNvSpPr>
            <a:spLocks noGrp="1"/>
          </p:cNvSpPr>
          <p:nvPr>
            <p:ph type="body" sz="half" idx="2"/>
          </p:nvPr>
        </p:nvSpPr>
        <p:spPr>
          <a:xfrm>
            <a:off x="985758" y="6082984"/>
            <a:ext cx="3017520" cy="912176"/>
          </a:xfrm>
        </p:spPr>
        <p:txBody>
          <a:bodyPr/>
          <a:lstStyle>
            <a:lvl1pPr marL="0" indent="0">
              <a:buNone/>
              <a:defRPr sz="1031"/>
            </a:lvl1pPr>
            <a:lvl2pPr marL="332273" indent="0">
              <a:buNone/>
              <a:defRPr sz="894"/>
            </a:lvl2pPr>
            <a:lvl3pPr marL="664546" indent="0">
              <a:buNone/>
              <a:defRPr sz="756"/>
            </a:lvl3pPr>
            <a:lvl4pPr marL="996819" indent="0">
              <a:buNone/>
              <a:defRPr sz="688"/>
            </a:lvl4pPr>
            <a:lvl5pPr marL="1329092" indent="0">
              <a:buNone/>
              <a:defRPr sz="688"/>
            </a:lvl5pPr>
            <a:lvl6pPr marL="1661365" indent="0">
              <a:buNone/>
              <a:defRPr sz="688"/>
            </a:lvl6pPr>
            <a:lvl7pPr marL="1993638" indent="0">
              <a:buNone/>
              <a:defRPr sz="688"/>
            </a:lvl7pPr>
            <a:lvl8pPr marL="2325911" indent="0">
              <a:buNone/>
              <a:defRPr sz="688"/>
            </a:lvl8pPr>
            <a:lvl9pPr marL="2658184" indent="0">
              <a:buNone/>
              <a:defRPr sz="688"/>
            </a:lvl9pPr>
          </a:lstStyle>
          <a:p>
            <a:pPr lvl="0"/>
            <a:r>
              <a:rPr lang="en-US"/>
              <a:t>Click to edit Master text styles</a:t>
            </a:r>
          </a:p>
        </p:txBody>
      </p:sp>
      <p:sp>
        <p:nvSpPr>
          <p:cNvPr id="5" name="Date Placeholder 4"/>
          <p:cNvSpPr>
            <a:spLocks noGrp="1"/>
          </p:cNvSpPr>
          <p:nvPr>
            <p:ph type="dt" sz="half" idx="10"/>
          </p:nvPr>
        </p:nvSpPr>
        <p:spPr/>
        <p:txBody>
          <a:bodyPr/>
          <a:lstStyle/>
          <a:p>
            <a:fld id="{B08333A5-5828-49A8-8A1F-04E0C3EC70BC}" type="datetimeFigureOut">
              <a:rPr lang="en-US" smtClean="0"/>
              <a:t>5/26/2020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B0B828C-09F1-4043-ACEB-21C0F5715364}" type="slidenum">
              <a:rPr lang="en-US" smtClean="0"/>
              <a:t>‹#›</a:t>
            </a:fld>
            <a:endParaRPr lang="en-US" dirty="0"/>
          </a:p>
        </p:txBody>
      </p:sp>
    </p:spTree>
    <p:extLst>
      <p:ext uri="{BB962C8B-B14F-4D97-AF65-F5344CB8AC3E}">
        <p14:creationId xmlns:p14="http://schemas.microsoft.com/office/powerpoint/2010/main" val="1185628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460" y="311256"/>
            <a:ext cx="4526280" cy="1295400"/>
          </a:xfrm>
          <a:prstGeom prst="rect">
            <a:avLst/>
          </a:prstGeom>
        </p:spPr>
        <p:txBody>
          <a:bodyPr vert="horz" lIns="96661" tIns="48331" rIns="96661" bIns="48331" rtlCol="0" anchor="ctr">
            <a:normAutofit/>
          </a:bodyPr>
          <a:lstStyle/>
          <a:p>
            <a:r>
              <a:rPr lang="en-US"/>
              <a:t>Click to edit Master title style</a:t>
            </a:r>
          </a:p>
        </p:txBody>
      </p:sp>
      <p:sp>
        <p:nvSpPr>
          <p:cNvPr id="3" name="Text Placeholder 2"/>
          <p:cNvSpPr>
            <a:spLocks noGrp="1"/>
          </p:cNvSpPr>
          <p:nvPr>
            <p:ph type="body" idx="1"/>
          </p:nvPr>
        </p:nvSpPr>
        <p:spPr>
          <a:xfrm>
            <a:off x="251460" y="1813561"/>
            <a:ext cx="4526280" cy="5129425"/>
          </a:xfrm>
          <a:prstGeom prst="rect">
            <a:avLst/>
          </a:prstGeom>
        </p:spPr>
        <p:txBody>
          <a:bodyPr vert="horz" lIns="96661" tIns="48331" rIns="96661" bIns="4833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51460" y="7203865"/>
            <a:ext cx="1173480" cy="413808"/>
          </a:xfrm>
          <a:prstGeom prst="rect">
            <a:avLst/>
          </a:prstGeom>
        </p:spPr>
        <p:txBody>
          <a:bodyPr vert="horz" lIns="96661" tIns="48331" rIns="96661" bIns="48331" rtlCol="0" anchor="ctr"/>
          <a:lstStyle>
            <a:lvl1pPr algn="l">
              <a:defRPr sz="894">
                <a:solidFill>
                  <a:schemeClr val="tx1">
                    <a:tint val="75000"/>
                  </a:schemeClr>
                </a:solidFill>
              </a:defRPr>
            </a:lvl1pPr>
          </a:lstStyle>
          <a:p>
            <a:fld id="{B08333A5-5828-49A8-8A1F-04E0C3EC70BC}" type="datetimeFigureOut">
              <a:rPr lang="en-US" smtClean="0"/>
              <a:t>5/26/2020</a:t>
            </a:fld>
            <a:endParaRPr lang="en-US" dirty="0"/>
          </a:p>
        </p:txBody>
      </p:sp>
      <p:sp>
        <p:nvSpPr>
          <p:cNvPr id="5" name="Footer Placeholder 4"/>
          <p:cNvSpPr>
            <a:spLocks noGrp="1"/>
          </p:cNvSpPr>
          <p:nvPr>
            <p:ph type="ftr" sz="quarter" idx="3"/>
          </p:nvPr>
        </p:nvSpPr>
        <p:spPr>
          <a:xfrm>
            <a:off x="1718310" y="7203865"/>
            <a:ext cx="1592580" cy="413808"/>
          </a:xfrm>
          <a:prstGeom prst="rect">
            <a:avLst/>
          </a:prstGeom>
        </p:spPr>
        <p:txBody>
          <a:bodyPr vert="horz" lIns="96661" tIns="48331" rIns="96661" bIns="48331" rtlCol="0" anchor="ctr"/>
          <a:lstStyle>
            <a:lvl1pPr algn="ctr">
              <a:defRPr sz="894">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604260" y="7203865"/>
            <a:ext cx="1173480" cy="413808"/>
          </a:xfrm>
          <a:prstGeom prst="rect">
            <a:avLst/>
          </a:prstGeom>
        </p:spPr>
        <p:txBody>
          <a:bodyPr vert="horz" lIns="96661" tIns="48331" rIns="96661" bIns="48331" rtlCol="0" anchor="ctr"/>
          <a:lstStyle>
            <a:lvl1pPr algn="r">
              <a:defRPr sz="894">
                <a:solidFill>
                  <a:schemeClr val="tx1">
                    <a:tint val="75000"/>
                  </a:schemeClr>
                </a:solidFill>
              </a:defRPr>
            </a:lvl1pPr>
          </a:lstStyle>
          <a:p>
            <a:fld id="{5B0B828C-09F1-4043-ACEB-21C0F5715364}" type="slidenum">
              <a:rPr lang="en-US" smtClean="0"/>
              <a:t>‹#›</a:t>
            </a:fld>
            <a:endParaRPr lang="en-US" dirty="0"/>
          </a:p>
        </p:txBody>
      </p:sp>
    </p:spTree>
    <p:extLst>
      <p:ext uri="{BB962C8B-B14F-4D97-AF65-F5344CB8AC3E}">
        <p14:creationId xmlns:p14="http://schemas.microsoft.com/office/powerpoint/2010/main" val="30444734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64546" rtl="0" eaLnBrk="1" latinLnBrk="0" hangingPunct="1">
        <a:spcBef>
          <a:spcPct val="0"/>
        </a:spcBef>
        <a:buNone/>
        <a:defRPr sz="3231" kern="1200">
          <a:solidFill>
            <a:schemeClr val="tx1"/>
          </a:solidFill>
          <a:latin typeface="+mj-lt"/>
          <a:ea typeface="+mj-ea"/>
          <a:cs typeface="+mj-cs"/>
        </a:defRPr>
      </a:lvl1pPr>
    </p:titleStyle>
    <p:bodyStyle>
      <a:lvl1pPr marL="249205" indent="-249205" algn="l" defTabSz="664546" rtl="0" eaLnBrk="1" latinLnBrk="0" hangingPunct="1">
        <a:spcBef>
          <a:spcPct val="20000"/>
        </a:spcBef>
        <a:buFont typeface="Arial" panose="020B0604020202020204" pitchFamily="34" charset="0"/>
        <a:buChar char="•"/>
        <a:defRPr sz="2338" kern="1200">
          <a:solidFill>
            <a:schemeClr val="tx1"/>
          </a:solidFill>
          <a:latin typeface="+mn-lt"/>
          <a:ea typeface="+mn-ea"/>
          <a:cs typeface="+mn-cs"/>
        </a:defRPr>
      </a:lvl1pPr>
      <a:lvl2pPr marL="539943" indent="-207670" algn="l" defTabSz="664546" rtl="0" eaLnBrk="1" latinLnBrk="0" hangingPunct="1">
        <a:spcBef>
          <a:spcPct val="20000"/>
        </a:spcBef>
        <a:buFont typeface="Arial" panose="020B0604020202020204" pitchFamily="34" charset="0"/>
        <a:buChar char="–"/>
        <a:defRPr sz="2063" kern="1200">
          <a:solidFill>
            <a:schemeClr val="tx1"/>
          </a:solidFill>
          <a:latin typeface="+mn-lt"/>
          <a:ea typeface="+mn-ea"/>
          <a:cs typeface="+mn-cs"/>
        </a:defRPr>
      </a:lvl2pPr>
      <a:lvl3pPr marL="830682" indent="-166136" algn="l" defTabSz="664546" rtl="0" eaLnBrk="1" latinLnBrk="0" hangingPunct="1">
        <a:spcBef>
          <a:spcPct val="20000"/>
        </a:spcBef>
        <a:buFont typeface="Arial" panose="020B0604020202020204" pitchFamily="34" charset="0"/>
        <a:buChar char="•"/>
        <a:defRPr sz="1719" kern="1200">
          <a:solidFill>
            <a:schemeClr val="tx1"/>
          </a:solidFill>
          <a:latin typeface="+mn-lt"/>
          <a:ea typeface="+mn-ea"/>
          <a:cs typeface="+mn-cs"/>
        </a:defRPr>
      </a:lvl3pPr>
      <a:lvl4pPr marL="1162955" indent="-166136" algn="l" defTabSz="664546" rtl="0" eaLnBrk="1" latinLnBrk="0" hangingPunct="1">
        <a:spcBef>
          <a:spcPct val="20000"/>
        </a:spcBef>
        <a:buFont typeface="Arial" panose="020B0604020202020204" pitchFamily="34" charset="0"/>
        <a:buChar char="–"/>
        <a:defRPr sz="1444" kern="1200">
          <a:solidFill>
            <a:schemeClr val="tx1"/>
          </a:solidFill>
          <a:latin typeface="+mn-lt"/>
          <a:ea typeface="+mn-ea"/>
          <a:cs typeface="+mn-cs"/>
        </a:defRPr>
      </a:lvl4pPr>
      <a:lvl5pPr marL="1495229" indent="-166136" algn="l" defTabSz="664546" rtl="0" eaLnBrk="1" latinLnBrk="0" hangingPunct="1">
        <a:spcBef>
          <a:spcPct val="20000"/>
        </a:spcBef>
        <a:buFont typeface="Arial" panose="020B0604020202020204" pitchFamily="34" charset="0"/>
        <a:buChar char="»"/>
        <a:defRPr sz="1444" kern="1200">
          <a:solidFill>
            <a:schemeClr val="tx1"/>
          </a:solidFill>
          <a:latin typeface="+mn-lt"/>
          <a:ea typeface="+mn-ea"/>
          <a:cs typeface="+mn-cs"/>
        </a:defRPr>
      </a:lvl5pPr>
      <a:lvl6pPr marL="1827502" indent="-166136" algn="l" defTabSz="664546" rtl="0" eaLnBrk="1" latinLnBrk="0" hangingPunct="1">
        <a:spcBef>
          <a:spcPct val="20000"/>
        </a:spcBef>
        <a:buFont typeface="Arial" panose="020B0604020202020204" pitchFamily="34" charset="0"/>
        <a:buChar char="•"/>
        <a:defRPr sz="1444" kern="1200">
          <a:solidFill>
            <a:schemeClr val="tx1"/>
          </a:solidFill>
          <a:latin typeface="+mn-lt"/>
          <a:ea typeface="+mn-ea"/>
          <a:cs typeface="+mn-cs"/>
        </a:defRPr>
      </a:lvl6pPr>
      <a:lvl7pPr marL="2159774" indent="-166136" algn="l" defTabSz="664546" rtl="0" eaLnBrk="1" latinLnBrk="0" hangingPunct="1">
        <a:spcBef>
          <a:spcPct val="20000"/>
        </a:spcBef>
        <a:buFont typeface="Arial" panose="020B0604020202020204" pitchFamily="34" charset="0"/>
        <a:buChar char="•"/>
        <a:defRPr sz="1444" kern="1200">
          <a:solidFill>
            <a:schemeClr val="tx1"/>
          </a:solidFill>
          <a:latin typeface="+mn-lt"/>
          <a:ea typeface="+mn-ea"/>
          <a:cs typeface="+mn-cs"/>
        </a:defRPr>
      </a:lvl7pPr>
      <a:lvl8pPr marL="2492047" indent="-166136" algn="l" defTabSz="664546" rtl="0" eaLnBrk="1" latinLnBrk="0" hangingPunct="1">
        <a:spcBef>
          <a:spcPct val="20000"/>
        </a:spcBef>
        <a:buFont typeface="Arial" panose="020B0604020202020204" pitchFamily="34" charset="0"/>
        <a:buChar char="•"/>
        <a:defRPr sz="1444" kern="1200">
          <a:solidFill>
            <a:schemeClr val="tx1"/>
          </a:solidFill>
          <a:latin typeface="+mn-lt"/>
          <a:ea typeface="+mn-ea"/>
          <a:cs typeface="+mn-cs"/>
        </a:defRPr>
      </a:lvl8pPr>
      <a:lvl9pPr marL="2824320" indent="-166136" algn="l" defTabSz="664546" rtl="0" eaLnBrk="1" latinLnBrk="0" hangingPunct="1">
        <a:spcBef>
          <a:spcPct val="20000"/>
        </a:spcBef>
        <a:buFont typeface="Arial" panose="020B0604020202020204" pitchFamily="34" charset="0"/>
        <a:buChar char="•"/>
        <a:defRPr sz="1444" kern="1200">
          <a:solidFill>
            <a:schemeClr val="tx1"/>
          </a:solidFill>
          <a:latin typeface="+mn-lt"/>
          <a:ea typeface="+mn-ea"/>
          <a:cs typeface="+mn-cs"/>
        </a:defRPr>
      </a:lvl9pPr>
    </p:bodyStyle>
    <p:otherStyle>
      <a:defPPr>
        <a:defRPr lang="en-US"/>
      </a:defPPr>
      <a:lvl1pPr marL="0" algn="l" defTabSz="664546" rtl="0" eaLnBrk="1" latinLnBrk="0" hangingPunct="1">
        <a:defRPr sz="1306" kern="1200">
          <a:solidFill>
            <a:schemeClr val="tx1"/>
          </a:solidFill>
          <a:latin typeface="+mn-lt"/>
          <a:ea typeface="+mn-ea"/>
          <a:cs typeface="+mn-cs"/>
        </a:defRPr>
      </a:lvl1pPr>
      <a:lvl2pPr marL="332273" algn="l" defTabSz="664546" rtl="0" eaLnBrk="1" latinLnBrk="0" hangingPunct="1">
        <a:defRPr sz="1306" kern="1200">
          <a:solidFill>
            <a:schemeClr val="tx1"/>
          </a:solidFill>
          <a:latin typeface="+mn-lt"/>
          <a:ea typeface="+mn-ea"/>
          <a:cs typeface="+mn-cs"/>
        </a:defRPr>
      </a:lvl2pPr>
      <a:lvl3pPr marL="664546" algn="l" defTabSz="664546" rtl="0" eaLnBrk="1" latinLnBrk="0" hangingPunct="1">
        <a:defRPr sz="1306" kern="1200">
          <a:solidFill>
            <a:schemeClr val="tx1"/>
          </a:solidFill>
          <a:latin typeface="+mn-lt"/>
          <a:ea typeface="+mn-ea"/>
          <a:cs typeface="+mn-cs"/>
        </a:defRPr>
      </a:lvl3pPr>
      <a:lvl4pPr marL="996819" algn="l" defTabSz="664546" rtl="0" eaLnBrk="1" latinLnBrk="0" hangingPunct="1">
        <a:defRPr sz="1306" kern="1200">
          <a:solidFill>
            <a:schemeClr val="tx1"/>
          </a:solidFill>
          <a:latin typeface="+mn-lt"/>
          <a:ea typeface="+mn-ea"/>
          <a:cs typeface="+mn-cs"/>
        </a:defRPr>
      </a:lvl4pPr>
      <a:lvl5pPr marL="1329092" algn="l" defTabSz="664546" rtl="0" eaLnBrk="1" latinLnBrk="0" hangingPunct="1">
        <a:defRPr sz="1306" kern="1200">
          <a:solidFill>
            <a:schemeClr val="tx1"/>
          </a:solidFill>
          <a:latin typeface="+mn-lt"/>
          <a:ea typeface="+mn-ea"/>
          <a:cs typeface="+mn-cs"/>
        </a:defRPr>
      </a:lvl5pPr>
      <a:lvl6pPr marL="1661365" algn="l" defTabSz="664546" rtl="0" eaLnBrk="1" latinLnBrk="0" hangingPunct="1">
        <a:defRPr sz="1306" kern="1200">
          <a:solidFill>
            <a:schemeClr val="tx1"/>
          </a:solidFill>
          <a:latin typeface="+mn-lt"/>
          <a:ea typeface="+mn-ea"/>
          <a:cs typeface="+mn-cs"/>
        </a:defRPr>
      </a:lvl6pPr>
      <a:lvl7pPr marL="1993638" algn="l" defTabSz="664546" rtl="0" eaLnBrk="1" latinLnBrk="0" hangingPunct="1">
        <a:defRPr sz="1306" kern="1200">
          <a:solidFill>
            <a:schemeClr val="tx1"/>
          </a:solidFill>
          <a:latin typeface="+mn-lt"/>
          <a:ea typeface="+mn-ea"/>
          <a:cs typeface="+mn-cs"/>
        </a:defRPr>
      </a:lvl7pPr>
      <a:lvl8pPr marL="2325911" algn="l" defTabSz="664546" rtl="0" eaLnBrk="1" latinLnBrk="0" hangingPunct="1">
        <a:defRPr sz="1306" kern="1200">
          <a:solidFill>
            <a:schemeClr val="tx1"/>
          </a:solidFill>
          <a:latin typeface="+mn-lt"/>
          <a:ea typeface="+mn-ea"/>
          <a:cs typeface="+mn-cs"/>
        </a:defRPr>
      </a:lvl8pPr>
      <a:lvl9pPr marL="2658184" algn="l" defTabSz="664546" rtl="0" eaLnBrk="1" latinLnBrk="0" hangingPunct="1">
        <a:defRPr sz="13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9237" y="3676650"/>
            <a:ext cx="2043113" cy="2032897"/>
          </a:xfrm>
          <a:prstGeom prst="rect">
            <a:avLst/>
          </a:prstGeom>
        </p:spPr>
      </p:pic>
      <p:sp>
        <p:nvSpPr>
          <p:cNvPr id="5" name="TextBox 4"/>
          <p:cNvSpPr txBox="1"/>
          <p:nvPr/>
        </p:nvSpPr>
        <p:spPr>
          <a:xfrm>
            <a:off x="1599915" y="6374079"/>
            <a:ext cx="1842294" cy="388568"/>
          </a:xfrm>
          <a:prstGeom prst="rect">
            <a:avLst/>
          </a:prstGeom>
          <a:noFill/>
        </p:spPr>
        <p:txBody>
          <a:bodyPr wrap="square" rtlCol="0">
            <a:spAutoFit/>
          </a:bodyPr>
          <a:lstStyle/>
          <a:p>
            <a:pPr algn="ctr"/>
            <a:r>
              <a:rPr lang="en-US" sz="1925" b="1" dirty="0">
                <a:latin typeface="Century Gothic" panose="020B0502020202020204" pitchFamily="34" charset="0"/>
              </a:rPr>
              <a:t>May 2020 </a:t>
            </a:r>
          </a:p>
        </p:txBody>
      </p:sp>
      <p:sp>
        <p:nvSpPr>
          <p:cNvPr id="6" name="TextBox 5"/>
          <p:cNvSpPr txBox="1"/>
          <p:nvPr/>
        </p:nvSpPr>
        <p:spPr>
          <a:xfrm>
            <a:off x="294594" y="900044"/>
            <a:ext cx="4452938" cy="282834"/>
          </a:xfrm>
          <a:prstGeom prst="rect">
            <a:avLst/>
          </a:prstGeom>
          <a:noFill/>
        </p:spPr>
        <p:txBody>
          <a:bodyPr wrap="square" rtlCol="0">
            <a:spAutoFit/>
          </a:bodyPr>
          <a:lstStyle/>
          <a:p>
            <a:pPr algn="ctr"/>
            <a:r>
              <a:rPr lang="en-US" sz="1238" dirty="0">
                <a:latin typeface="Century Gothic" panose="020B0502020202020204" pitchFamily="34" charset="0"/>
              </a:rPr>
              <a:t>Palos Verdes Peninsula High School</a:t>
            </a:r>
          </a:p>
        </p:txBody>
      </p:sp>
      <p:sp>
        <p:nvSpPr>
          <p:cNvPr id="7" name="TextBox 6"/>
          <p:cNvSpPr txBox="1"/>
          <p:nvPr/>
        </p:nvSpPr>
        <p:spPr>
          <a:xfrm>
            <a:off x="707231" y="1366001"/>
            <a:ext cx="3614738" cy="388568"/>
          </a:xfrm>
          <a:prstGeom prst="rect">
            <a:avLst/>
          </a:prstGeom>
          <a:noFill/>
        </p:spPr>
        <p:txBody>
          <a:bodyPr wrap="square" rtlCol="0">
            <a:spAutoFit/>
          </a:bodyPr>
          <a:lstStyle/>
          <a:p>
            <a:pPr algn="ctr"/>
            <a:r>
              <a:rPr lang="en-US" sz="1925" dirty="0">
                <a:latin typeface="Century Gothic" panose="020B0502020202020204" pitchFamily="34" charset="0"/>
              </a:rPr>
              <a:t>Athletic Booster Club </a:t>
            </a:r>
          </a:p>
        </p:txBody>
      </p:sp>
      <p:sp>
        <p:nvSpPr>
          <p:cNvPr id="8" name="TextBox 7"/>
          <p:cNvSpPr txBox="1"/>
          <p:nvPr/>
        </p:nvSpPr>
        <p:spPr>
          <a:xfrm>
            <a:off x="268400" y="2334604"/>
            <a:ext cx="4505325" cy="823302"/>
          </a:xfrm>
          <a:prstGeom prst="rect">
            <a:avLst/>
          </a:prstGeom>
          <a:noFill/>
        </p:spPr>
        <p:txBody>
          <a:bodyPr wrap="square" rtlCol="0">
            <a:spAutoFit/>
          </a:bodyPr>
          <a:lstStyle/>
          <a:p>
            <a:pPr algn="ctr"/>
            <a:r>
              <a:rPr lang="en-US" sz="2750" b="1" dirty="0">
                <a:latin typeface="Century Gothic" panose="020B0502020202020204" pitchFamily="34" charset="0"/>
              </a:rPr>
              <a:t>Athlete of the Year</a:t>
            </a:r>
          </a:p>
          <a:p>
            <a:pPr algn="ctr"/>
            <a:r>
              <a:rPr lang="en-US" sz="2000" b="1" dirty="0">
                <a:latin typeface="Century Gothic" panose="020B0502020202020204" pitchFamily="34" charset="0"/>
              </a:rPr>
              <a:t>Program</a:t>
            </a:r>
            <a:endParaRPr lang="en-US" sz="2400" b="1" dirty="0">
              <a:latin typeface="Century Gothic" panose="020B0502020202020204" pitchFamily="34" charset="0"/>
            </a:endParaRPr>
          </a:p>
        </p:txBody>
      </p:sp>
      <p:sp>
        <p:nvSpPr>
          <p:cNvPr id="10" name="TextBox 9"/>
          <p:cNvSpPr txBox="1"/>
          <p:nvPr/>
        </p:nvSpPr>
        <p:spPr>
          <a:xfrm>
            <a:off x="1385038" y="1954349"/>
            <a:ext cx="2209006" cy="388568"/>
          </a:xfrm>
          <a:prstGeom prst="rect">
            <a:avLst/>
          </a:prstGeom>
          <a:noFill/>
        </p:spPr>
        <p:txBody>
          <a:bodyPr wrap="square" rtlCol="0">
            <a:spAutoFit/>
          </a:bodyPr>
          <a:lstStyle/>
          <a:p>
            <a:pPr algn="ctr"/>
            <a:r>
              <a:rPr lang="en-US" sz="1925" b="1" i="1" dirty="0">
                <a:latin typeface="Century Gothic" panose="020B0502020202020204" pitchFamily="34" charset="0"/>
              </a:rPr>
              <a:t>29</a:t>
            </a:r>
            <a:r>
              <a:rPr lang="en-US" sz="1925" b="1" i="1" baseline="30000" dirty="0">
                <a:latin typeface="Century Gothic" panose="020B0502020202020204" pitchFamily="34" charset="0"/>
              </a:rPr>
              <a:t>th</a:t>
            </a:r>
            <a:r>
              <a:rPr lang="en-US" sz="1925" b="1" i="1" dirty="0">
                <a:latin typeface="Century Gothic" panose="020B0502020202020204" pitchFamily="34" charset="0"/>
              </a:rPr>
              <a:t> Annual </a:t>
            </a:r>
          </a:p>
        </p:txBody>
      </p:sp>
      <p:sp>
        <p:nvSpPr>
          <p:cNvPr id="2" name="Rectangle 1"/>
          <p:cNvSpPr/>
          <p:nvPr/>
        </p:nvSpPr>
        <p:spPr>
          <a:xfrm>
            <a:off x="114300" y="132190"/>
            <a:ext cx="4800600" cy="7543800"/>
          </a:xfrm>
          <a:prstGeom prst="rect">
            <a:avLst/>
          </a:prstGeom>
          <a:noFill/>
          <a:ln w="133350" cap="rnd"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9" dirty="0"/>
          </a:p>
        </p:txBody>
      </p:sp>
      <p:sp>
        <p:nvSpPr>
          <p:cNvPr id="3" name="Rectangle 2"/>
          <p:cNvSpPr/>
          <p:nvPr/>
        </p:nvSpPr>
        <p:spPr>
          <a:xfrm>
            <a:off x="366712" y="381000"/>
            <a:ext cx="4348163" cy="7046180"/>
          </a:xfrm>
          <a:prstGeom prst="rect">
            <a:avLst/>
          </a:prstGeom>
          <a:noFill/>
          <a:ln w="142875" cap="rnd"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9" dirty="0"/>
          </a:p>
        </p:txBody>
      </p:sp>
    </p:spTree>
    <p:extLst>
      <p:ext uri="{BB962C8B-B14F-4D97-AF65-F5344CB8AC3E}">
        <p14:creationId xmlns:p14="http://schemas.microsoft.com/office/powerpoint/2010/main" val="5500564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72712" y="3810000"/>
            <a:ext cx="1571625" cy="431015"/>
          </a:xfrm>
          <a:prstGeom prst="rect">
            <a:avLst/>
          </a:prstGeom>
          <a:solidFill>
            <a:schemeClr val="tx1"/>
          </a:solidFill>
        </p:spPr>
        <p:txBody>
          <a:bodyPr wrap="square" rtlCol="0">
            <a:spAutoFit/>
          </a:bodyPr>
          <a:lstStyle/>
          <a:p>
            <a:pPr algn="ctr"/>
            <a:r>
              <a:rPr lang="en-US" sz="1238" b="1" dirty="0">
                <a:solidFill>
                  <a:schemeClr val="bg1"/>
                </a:solidFill>
                <a:latin typeface="Century Gothic" panose="020B0502020202020204" pitchFamily="34" charset="0"/>
              </a:rPr>
              <a:t>Aidan Hay</a:t>
            </a:r>
          </a:p>
          <a:p>
            <a:pPr algn="ctr"/>
            <a:r>
              <a:rPr lang="en-US" sz="963" b="1" dirty="0">
                <a:solidFill>
                  <a:srgbClr val="FFC000"/>
                </a:solidFill>
                <a:latin typeface="Century Gothic" panose="020B0502020202020204" pitchFamily="34" charset="0"/>
              </a:rPr>
              <a:t>Boys Soccer </a:t>
            </a:r>
          </a:p>
        </p:txBody>
      </p:sp>
      <p:sp>
        <p:nvSpPr>
          <p:cNvPr id="11" name="TextBox 10"/>
          <p:cNvSpPr txBox="1"/>
          <p:nvPr/>
        </p:nvSpPr>
        <p:spPr>
          <a:xfrm>
            <a:off x="388213" y="7107723"/>
            <a:ext cx="1940621" cy="431015"/>
          </a:xfrm>
          <a:prstGeom prst="rect">
            <a:avLst/>
          </a:prstGeom>
          <a:solidFill>
            <a:schemeClr val="tx1"/>
          </a:solidFill>
        </p:spPr>
        <p:txBody>
          <a:bodyPr wrap="square" rtlCol="0">
            <a:spAutoFit/>
          </a:bodyPr>
          <a:lstStyle/>
          <a:p>
            <a:pPr algn="ctr"/>
            <a:r>
              <a:rPr lang="en-US" sz="1238" b="1" dirty="0">
                <a:solidFill>
                  <a:schemeClr val="bg1"/>
                </a:solidFill>
                <a:latin typeface="Century Gothic" panose="020B0502020202020204" pitchFamily="34" charset="0"/>
              </a:rPr>
              <a:t>Kamea Vierra-Lambert</a:t>
            </a:r>
          </a:p>
          <a:p>
            <a:pPr algn="ctr"/>
            <a:r>
              <a:rPr lang="en-US" sz="963" b="1" dirty="0">
                <a:solidFill>
                  <a:srgbClr val="FFC000"/>
                </a:solidFill>
                <a:latin typeface="Century Gothic" panose="020B0502020202020204" pitchFamily="34" charset="0"/>
              </a:rPr>
              <a:t>Girls Soccer </a:t>
            </a:r>
          </a:p>
        </p:txBody>
      </p:sp>
      <p:sp>
        <p:nvSpPr>
          <p:cNvPr id="12" name="TextBox 11">
            <a:extLst>
              <a:ext uri="{FF2B5EF4-FFF2-40B4-BE49-F238E27FC236}">
                <a16:creationId xmlns:a16="http://schemas.microsoft.com/office/drawing/2014/main" id="{AF656DB9-68FC-4E4A-B652-F508173F4EBD}"/>
              </a:ext>
            </a:extLst>
          </p:cNvPr>
          <p:cNvSpPr txBox="1"/>
          <p:nvPr/>
        </p:nvSpPr>
        <p:spPr>
          <a:xfrm>
            <a:off x="261158" y="192250"/>
            <a:ext cx="4505325" cy="727122"/>
          </a:xfrm>
          <a:prstGeom prst="rect">
            <a:avLst/>
          </a:prstGeom>
          <a:noFill/>
        </p:spPr>
        <p:txBody>
          <a:bodyPr wrap="square" rtlCol="0">
            <a:spAutoFit/>
          </a:bodyPr>
          <a:lstStyle/>
          <a:p>
            <a:pPr algn="ctr"/>
            <a:r>
              <a:rPr lang="en-US" sz="1100" dirty="0">
                <a:latin typeface="Century Gothic" panose="020B0502020202020204" pitchFamily="34" charset="0"/>
              </a:rPr>
              <a:t>2019 - 2020 </a:t>
            </a:r>
          </a:p>
          <a:p>
            <a:pPr algn="ctr"/>
            <a:r>
              <a:rPr lang="en-US" sz="1650" b="1" dirty="0">
                <a:latin typeface="Century Gothic" panose="020B0502020202020204" pitchFamily="34" charset="0"/>
              </a:rPr>
              <a:t>ATHLETE OF THE YEAR</a:t>
            </a:r>
          </a:p>
          <a:p>
            <a:pPr algn="ctr"/>
            <a:r>
              <a:rPr lang="en-US" sz="1375" dirty="0">
                <a:latin typeface="Century Gothic" panose="020B0502020202020204" pitchFamily="34" charset="0"/>
              </a:rPr>
              <a:t>Winter Team Nominees</a:t>
            </a:r>
          </a:p>
        </p:txBody>
      </p:sp>
      <p:pic>
        <p:nvPicPr>
          <p:cNvPr id="17" name="Picture 16" descr="A person wearing a suit and tie smiling at the camera&#10;&#10;Description automatically generated">
            <a:extLst>
              <a:ext uri="{FF2B5EF4-FFF2-40B4-BE49-F238E27FC236}">
                <a16:creationId xmlns:a16="http://schemas.microsoft.com/office/drawing/2014/main" id="{B55B7979-B368-47A0-851E-3EB24853DB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156" y="1100839"/>
            <a:ext cx="2194734" cy="2743200"/>
          </a:xfrm>
          <a:prstGeom prst="rect">
            <a:avLst/>
          </a:prstGeom>
        </p:spPr>
      </p:pic>
      <p:pic>
        <p:nvPicPr>
          <p:cNvPr id="19" name="Picture 18" descr="A person smiling for the camera&#10;&#10;Description automatically generated">
            <a:extLst>
              <a:ext uri="{FF2B5EF4-FFF2-40B4-BE49-F238E27FC236}">
                <a16:creationId xmlns:a16="http://schemas.microsoft.com/office/drawing/2014/main" id="{47FF28B5-101A-4107-BAE1-1E91BE9EE8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158" y="4364523"/>
            <a:ext cx="2194734" cy="2743200"/>
          </a:xfrm>
          <a:prstGeom prst="rect">
            <a:avLst/>
          </a:prstGeom>
        </p:spPr>
      </p:pic>
      <p:sp>
        <p:nvSpPr>
          <p:cNvPr id="13" name="TextBox 12">
            <a:extLst>
              <a:ext uri="{FF2B5EF4-FFF2-40B4-BE49-F238E27FC236}">
                <a16:creationId xmlns:a16="http://schemas.microsoft.com/office/drawing/2014/main" id="{479CF861-E595-4769-8153-E55B29FE6EDC}"/>
              </a:ext>
            </a:extLst>
          </p:cNvPr>
          <p:cNvSpPr txBox="1"/>
          <p:nvPr/>
        </p:nvSpPr>
        <p:spPr>
          <a:xfrm>
            <a:off x="2514600" y="1066800"/>
            <a:ext cx="2456668" cy="2890486"/>
          </a:xfrm>
          <a:prstGeom prst="rect">
            <a:avLst/>
          </a:prstGeom>
          <a:noFill/>
        </p:spPr>
        <p:txBody>
          <a:bodyPr wrap="square" rtlCol="0">
            <a:noAutofit/>
          </a:bodyPr>
          <a:lstStyle/>
          <a:p>
            <a:r>
              <a:rPr lang="en-US" sz="800" dirty="0"/>
              <a:t>One of the best parts about attending Peninsula High School was the opportunity to play soccer, volleyball and tennis.  I learned a lot about the sports I played, how to be a leader, and how to play different roles on a team.  Being an athlete at Peninsula helped build my love of sports.  A couple of my favorite memories were scoring the winning goal at the Championship game at the Monrovia soccer tournament my senior year and winning CIF in Volleyball my junior year.  I’m excited to say that I will be continuing my education and playing Division 1 soccer at California Baptist University.    I would like to thank my parents for their unwavering support, my sisters for being role models as student athletes, my friends and teammates for making it fun and always having my back and for Coach Daley, Coach Francisco, Coach Kevin, Coach Barcenilla and Coach DeWitt for not only teaching me about the sport but about life and how to be a better person.  Thank you to the ABC Board for making this Athlete of the Year event special during such a crazy time.</a:t>
            </a:r>
            <a:endParaRPr lang="en-US" sz="100" b="1" dirty="0">
              <a:latin typeface="Arial Narrow" panose="020B0606020202030204" pitchFamily="34" charset="0"/>
            </a:endParaRPr>
          </a:p>
        </p:txBody>
      </p:sp>
      <p:sp>
        <p:nvSpPr>
          <p:cNvPr id="15" name="TextBox 14">
            <a:extLst>
              <a:ext uri="{FF2B5EF4-FFF2-40B4-BE49-F238E27FC236}">
                <a16:creationId xmlns:a16="http://schemas.microsoft.com/office/drawing/2014/main" id="{D136EB4D-EDC5-4C99-B91C-B00233214BED}"/>
              </a:ext>
            </a:extLst>
          </p:cNvPr>
          <p:cNvSpPr txBox="1"/>
          <p:nvPr/>
        </p:nvSpPr>
        <p:spPr>
          <a:xfrm>
            <a:off x="2513820" y="4025507"/>
            <a:ext cx="2456669" cy="2890486"/>
          </a:xfrm>
          <a:prstGeom prst="rect">
            <a:avLst/>
          </a:prstGeom>
          <a:noFill/>
        </p:spPr>
        <p:txBody>
          <a:bodyPr wrap="square" rtlCol="0">
            <a:noAutofit/>
          </a:bodyPr>
          <a:lstStyle/>
          <a:p>
            <a:r>
              <a:rPr lang="en-US" sz="700" dirty="0"/>
              <a:t>In the fall, I will be attending Grand Canyon University in Phoenix, Arizona, where I will be studying Nursing. Coming into high school I knew I loved soccer, and everyone else knew I did too. When I tried out for Peninsula’s team I had no idea of the large impact this program would have on my life. My amazing coaches saw something in me that I didn’t and put me on the varsity team as a freshman. What an amazing honor! As my time on the varsity team passed my junior year came along and I was named co-captain of the team. I didn’t know if I was ready for that role, but my coaches and teammates had faith in me and I learned to have faith in myself. I learned to have a new sense of confidence, how to be a productive leader, the real power of connections, and most importantly, that love makes a family not blood. Every single girl that I have gotten the privilege of playing with is one of my sisters, and I am forever grateful for the lessons they have taught me. My favorite memory from my four years of playing on this team would have to be blasting music on the bus rides and making up fun dances to every song that came on. This team wouldn’t be a team without my girls so a huge thank you goes out to them for all of the good times, not so good times when we had each other’s back, and for making this school feel more like home. Thank you to my amazing coaches who encouraged me and pushed me to be my best self, and gave me a purpose when I didn’t feel like I had one. Lastly, thank you to my mom. When my dad passed away I wanted to quit soccer because I couldn’t imagine myself playing without him in the stands, so I want to thank her for always being my biggest cheerleader and pushing me to follow my dreams. Through the hours of practice, many games, too much time spent in the trainer’s room, and the countless laughs that this program has given me I stand before you as the person I am today, a proud panther who will be forever grateful for the girls varsity soccer team.</a:t>
            </a:r>
            <a:endParaRPr lang="en-US" sz="700" b="1" dirty="0">
              <a:latin typeface="Arial Narrow" panose="020B0606020202030204" pitchFamily="34" charset="0"/>
            </a:endParaRPr>
          </a:p>
        </p:txBody>
      </p:sp>
    </p:spTree>
    <p:extLst>
      <p:ext uri="{BB962C8B-B14F-4D97-AF65-F5344CB8AC3E}">
        <p14:creationId xmlns:p14="http://schemas.microsoft.com/office/powerpoint/2010/main" val="444353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2906" y="178661"/>
            <a:ext cx="4243387" cy="727122"/>
          </a:xfrm>
          <a:prstGeom prst="rect">
            <a:avLst/>
          </a:prstGeom>
          <a:noFill/>
        </p:spPr>
        <p:txBody>
          <a:bodyPr wrap="square" rtlCol="0">
            <a:spAutoFit/>
          </a:bodyPr>
          <a:lstStyle/>
          <a:p>
            <a:pPr algn="ctr"/>
            <a:r>
              <a:rPr lang="en-US" sz="1100" dirty="0">
                <a:latin typeface="Century Gothic" panose="020B0502020202020204" pitchFamily="34" charset="0"/>
              </a:rPr>
              <a:t>2019 - 2020 </a:t>
            </a:r>
          </a:p>
          <a:p>
            <a:pPr algn="ctr"/>
            <a:r>
              <a:rPr lang="en-US" sz="1650" b="1" dirty="0">
                <a:latin typeface="Century Gothic" panose="020B0502020202020204" pitchFamily="34" charset="0"/>
              </a:rPr>
              <a:t>ATHLETE OF THE YEAR</a:t>
            </a:r>
          </a:p>
          <a:p>
            <a:pPr algn="ctr"/>
            <a:r>
              <a:rPr lang="en-US" sz="1375" dirty="0">
                <a:latin typeface="Century Gothic" panose="020B0502020202020204" pitchFamily="34" charset="0"/>
              </a:rPr>
              <a:t>Winter Team Nominees</a:t>
            </a:r>
          </a:p>
        </p:txBody>
      </p:sp>
      <p:sp>
        <p:nvSpPr>
          <p:cNvPr id="12" name="TextBox 11"/>
          <p:cNvSpPr txBox="1"/>
          <p:nvPr/>
        </p:nvSpPr>
        <p:spPr>
          <a:xfrm>
            <a:off x="567248" y="7121392"/>
            <a:ext cx="1571625" cy="431015"/>
          </a:xfrm>
          <a:prstGeom prst="rect">
            <a:avLst/>
          </a:prstGeom>
          <a:solidFill>
            <a:schemeClr val="tx1"/>
          </a:solidFill>
        </p:spPr>
        <p:txBody>
          <a:bodyPr wrap="square" rtlCol="0">
            <a:spAutoFit/>
          </a:bodyPr>
          <a:lstStyle/>
          <a:p>
            <a:pPr algn="ctr"/>
            <a:r>
              <a:rPr lang="en-US" sz="1238" b="1" dirty="0">
                <a:solidFill>
                  <a:schemeClr val="bg1"/>
                </a:solidFill>
                <a:latin typeface="Century Gothic" panose="020B0502020202020204" pitchFamily="34" charset="0"/>
              </a:rPr>
              <a:t>Alex Britton</a:t>
            </a:r>
          </a:p>
          <a:p>
            <a:pPr algn="ctr"/>
            <a:r>
              <a:rPr lang="en-US" sz="963" b="1" dirty="0">
                <a:solidFill>
                  <a:srgbClr val="FFC000"/>
                </a:solidFill>
                <a:latin typeface="Century Gothic" panose="020B0502020202020204" pitchFamily="34" charset="0"/>
              </a:rPr>
              <a:t>Wrestling </a:t>
            </a:r>
          </a:p>
        </p:txBody>
      </p:sp>
      <p:sp>
        <p:nvSpPr>
          <p:cNvPr id="9" name="TextBox 8">
            <a:extLst>
              <a:ext uri="{FF2B5EF4-FFF2-40B4-BE49-F238E27FC236}">
                <a16:creationId xmlns:a16="http://schemas.microsoft.com/office/drawing/2014/main" id="{7F4D2B7B-9D09-4B76-93E3-0F00BB23C2AA}"/>
              </a:ext>
            </a:extLst>
          </p:cNvPr>
          <p:cNvSpPr txBox="1"/>
          <p:nvPr/>
        </p:nvSpPr>
        <p:spPr>
          <a:xfrm>
            <a:off x="567248" y="3839411"/>
            <a:ext cx="1571625" cy="431015"/>
          </a:xfrm>
          <a:prstGeom prst="rect">
            <a:avLst/>
          </a:prstGeom>
          <a:solidFill>
            <a:schemeClr val="tx1"/>
          </a:solidFill>
        </p:spPr>
        <p:txBody>
          <a:bodyPr wrap="square" rtlCol="0">
            <a:spAutoFit/>
          </a:bodyPr>
          <a:lstStyle/>
          <a:p>
            <a:pPr algn="ctr"/>
            <a:r>
              <a:rPr lang="en-US" sz="1238" b="1" dirty="0">
                <a:solidFill>
                  <a:schemeClr val="bg1"/>
                </a:solidFill>
                <a:latin typeface="Century Gothic" panose="020B0502020202020204" pitchFamily="34" charset="0"/>
              </a:rPr>
              <a:t>Colin Macleod</a:t>
            </a:r>
          </a:p>
          <a:p>
            <a:pPr algn="ctr"/>
            <a:r>
              <a:rPr lang="en-US" sz="963" b="1" dirty="0">
                <a:solidFill>
                  <a:srgbClr val="FFC000"/>
                </a:solidFill>
                <a:latin typeface="Century Gothic" panose="020B0502020202020204" pitchFamily="34" charset="0"/>
              </a:rPr>
              <a:t>Surfing</a:t>
            </a:r>
          </a:p>
        </p:txBody>
      </p:sp>
      <p:pic>
        <p:nvPicPr>
          <p:cNvPr id="5" name="Picture 4" descr="A person wearing a suit and tie smiling at the camera&#10;&#10;Description automatically generated">
            <a:extLst>
              <a:ext uri="{FF2B5EF4-FFF2-40B4-BE49-F238E27FC236}">
                <a16:creationId xmlns:a16="http://schemas.microsoft.com/office/drawing/2014/main" id="{E156263A-3DCA-4897-ADCB-AF5F885738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041" y="1118680"/>
            <a:ext cx="2194040" cy="2743200"/>
          </a:xfrm>
          <a:prstGeom prst="rect">
            <a:avLst/>
          </a:prstGeom>
        </p:spPr>
      </p:pic>
      <p:sp>
        <p:nvSpPr>
          <p:cNvPr id="10" name="TextBox 9">
            <a:extLst>
              <a:ext uri="{FF2B5EF4-FFF2-40B4-BE49-F238E27FC236}">
                <a16:creationId xmlns:a16="http://schemas.microsoft.com/office/drawing/2014/main" id="{F8213DE6-98A3-4EDB-8D62-6AF85C3D24B2}"/>
              </a:ext>
            </a:extLst>
          </p:cNvPr>
          <p:cNvSpPr txBox="1"/>
          <p:nvPr/>
        </p:nvSpPr>
        <p:spPr>
          <a:xfrm>
            <a:off x="2514599" y="1105358"/>
            <a:ext cx="2456668" cy="3165067"/>
          </a:xfrm>
          <a:prstGeom prst="rect">
            <a:avLst/>
          </a:prstGeom>
          <a:noFill/>
        </p:spPr>
        <p:txBody>
          <a:bodyPr wrap="square" rtlCol="0">
            <a:noAutofit/>
          </a:bodyPr>
          <a:lstStyle/>
          <a:p>
            <a:r>
              <a:rPr lang="en-US" sz="800" dirty="0"/>
              <a:t>I will be attending San Diego State University in the fall where I will continue to surf on their team. I have had an incredible time on the surf team at Peninsula. I met some of my best friends through this team and my surfing ability improved greatly. One of my fondest memories from the surf team is one day in the middle of winter when the waves were really good. We all surfed that morning and had the best time ever so we decided that we would all go to a spot called the cove to surf again after school. I got there and most of the team was already out so I paddled out as fast as I could. We all surfed until the sun set and it was one of the best surf sessions I’ve ever had. Overall the Peninsula surf team has been a perfect place for me to grow and make friends. I’d like to thank my dad first of all because he is the one who got me into surfing and helped me all along the way. I’d also like to thank coach Helmrich for improving my surfing and always giving me good advice. Finally, I’d like to thank everyone on the surf team for always being so supportive and fun. They are the best teammates I could have ever asked for.</a:t>
            </a:r>
            <a:endParaRPr lang="en-US" sz="800" b="1" dirty="0">
              <a:latin typeface="Arial Narrow" panose="020B0606020202030204" pitchFamily="34" charset="0"/>
            </a:endParaRPr>
          </a:p>
        </p:txBody>
      </p:sp>
      <p:sp>
        <p:nvSpPr>
          <p:cNvPr id="11" name="TextBox 10">
            <a:extLst>
              <a:ext uri="{FF2B5EF4-FFF2-40B4-BE49-F238E27FC236}">
                <a16:creationId xmlns:a16="http://schemas.microsoft.com/office/drawing/2014/main" id="{C2C29799-1BAE-4706-ABDF-2DE61149CD47}"/>
              </a:ext>
            </a:extLst>
          </p:cNvPr>
          <p:cNvSpPr txBox="1"/>
          <p:nvPr/>
        </p:nvSpPr>
        <p:spPr>
          <a:xfrm>
            <a:off x="2539124" y="4387340"/>
            <a:ext cx="2456669" cy="3165067"/>
          </a:xfrm>
          <a:prstGeom prst="rect">
            <a:avLst/>
          </a:prstGeom>
          <a:noFill/>
        </p:spPr>
        <p:txBody>
          <a:bodyPr wrap="square" rtlCol="0">
            <a:noAutofit/>
          </a:bodyPr>
          <a:lstStyle/>
          <a:p>
            <a:r>
              <a:rPr lang="en-US" sz="900" dirty="0"/>
              <a:t>I will be attending the Electrical Engineering program at the University of Arizona. I would like to continue Wrestling if I can balance my college life. My favorite memory was being able to be part of the team and treated like family, no matter the circumstances. Through Wrestling, I learned to work hard, always find an opportunity to improve, keep trying, and to strive for the best. I was struggling to adjust to a new school and senior year. My teachers, coaches, and my family were by my side teaching and supporting me all along. I couldn’t have done it without you. Thanks so much!</a:t>
            </a:r>
            <a:endParaRPr lang="en-US" sz="900" b="1" dirty="0">
              <a:latin typeface="Arial Narrow" panose="020B0606020202030204" pitchFamily="34" charset="0"/>
            </a:endParaRPr>
          </a:p>
        </p:txBody>
      </p:sp>
      <p:pic>
        <p:nvPicPr>
          <p:cNvPr id="4" name="Picture 3" descr="A person wearing a suit and tie smiling at the camera&#10;&#10;Description automatically generated">
            <a:extLst>
              <a:ext uri="{FF2B5EF4-FFF2-40B4-BE49-F238E27FC236}">
                <a16:creationId xmlns:a16="http://schemas.microsoft.com/office/drawing/2014/main" id="{8B561550-9755-4C03-A88E-2FE17BF96B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521" y="4387341"/>
            <a:ext cx="2194560" cy="2743200"/>
          </a:xfrm>
          <a:prstGeom prst="rect">
            <a:avLst/>
          </a:prstGeom>
        </p:spPr>
      </p:pic>
    </p:spTree>
    <p:extLst>
      <p:ext uri="{BB962C8B-B14F-4D97-AF65-F5344CB8AC3E}">
        <p14:creationId xmlns:p14="http://schemas.microsoft.com/office/powerpoint/2010/main" val="2460776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2906" y="178661"/>
            <a:ext cx="4243387" cy="727122"/>
          </a:xfrm>
          <a:prstGeom prst="rect">
            <a:avLst/>
          </a:prstGeom>
          <a:noFill/>
        </p:spPr>
        <p:txBody>
          <a:bodyPr wrap="square" rtlCol="0">
            <a:spAutoFit/>
          </a:bodyPr>
          <a:lstStyle/>
          <a:p>
            <a:pPr algn="ctr"/>
            <a:r>
              <a:rPr lang="en-US" sz="1100" dirty="0">
                <a:latin typeface="Century Gothic" panose="020B0502020202020204" pitchFamily="34" charset="0"/>
              </a:rPr>
              <a:t>2019 - 2020 </a:t>
            </a:r>
          </a:p>
          <a:p>
            <a:pPr algn="ctr"/>
            <a:r>
              <a:rPr lang="en-US" sz="1650" b="1" dirty="0">
                <a:latin typeface="Century Gothic" panose="020B0502020202020204" pitchFamily="34" charset="0"/>
              </a:rPr>
              <a:t>ATHLETE OF THE YEAR</a:t>
            </a:r>
          </a:p>
          <a:p>
            <a:pPr algn="ctr"/>
            <a:r>
              <a:rPr lang="en-US" sz="1375" dirty="0">
                <a:latin typeface="Century Gothic" panose="020B0502020202020204" pitchFamily="34" charset="0"/>
              </a:rPr>
              <a:t>Winter Team Nominees</a:t>
            </a:r>
          </a:p>
        </p:txBody>
      </p:sp>
      <p:sp>
        <p:nvSpPr>
          <p:cNvPr id="7" name="TextBox 6"/>
          <p:cNvSpPr txBox="1"/>
          <p:nvPr/>
        </p:nvSpPr>
        <p:spPr>
          <a:xfrm>
            <a:off x="527793" y="3846609"/>
            <a:ext cx="1673077" cy="431015"/>
          </a:xfrm>
          <a:prstGeom prst="rect">
            <a:avLst/>
          </a:prstGeom>
          <a:solidFill>
            <a:schemeClr val="tx1"/>
          </a:solidFill>
        </p:spPr>
        <p:txBody>
          <a:bodyPr wrap="square" rtlCol="0">
            <a:spAutoFit/>
          </a:bodyPr>
          <a:lstStyle/>
          <a:p>
            <a:pPr algn="ctr"/>
            <a:r>
              <a:rPr lang="en-US" sz="1238" b="1" dirty="0">
                <a:solidFill>
                  <a:schemeClr val="bg1"/>
                </a:solidFill>
                <a:latin typeface="Century Gothic" panose="020B0502020202020204" pitchFamily="34" charset="0"/>
              </a:rPr>
              <a:t>Catherine Nguyen</a:t>
            </a:r>
          </a:p>
          <a:p>
            <a:pPr algn="ctr"/>
            <a:r>
              <a:rPr lang="en-US" sz="963" b="1" dirty="0">
                <a:solidFill>
                  <a:srgbClr val="FFC000"/>
                </a:solidFill>
                <a:latin typeface="Century Gothic" panose="020B0502020202020204" pitchFamily="34" charset="0"/>
              </a:rPr>
              <a:t>Girls Water Polo </a:t>
            </a:r>
          </a:p>
        </p:txBody>
      </p:sp>
      <p:pic>
        <p:nvPicPr>
          <p:cNvPr id="13" name="Picture 12" descr="A person smiling for the camera&#10;&#10;Description automatically generated">
            <a:extLst>
              <a:ext uri="{FF2B5EF4-FFF2-40B4-BE49-F238E27FC236}">
                <a16:creationId xmlns:a16="http://schemas.microsoft.com/office/drawing/2014/main" id="{FF2BE645-C1A5-4F28-B6DC-F61273F908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7311" y="1143000"/>
            <a:ext cx="2194040" cy="2743200"/>
          </a:xfrm>
          <a:prstGeom prst="rect">
            <a:avLst/>
          </a:prstGeom>
        </p:spPr>
      </p:pic>
      <p:sp>
        <p:nvSpPr>
          <p:cNvPr id="10" name="TextBox 9">
            <a:extLst>
              <a:ext uri="{FF2B5EF4-FFF2-40B4-BE49-F238E27FC236}">
                <a16:creationId xmlns:a16="http://schemas.microsoft.com/office/drawing/2014/main" id="{ABE82784-D0DF-435F-B798-716ADE4C24F1}"/>
              </a:ext>
            </a:extLst>
          </p:cNvPr>
          <p:cNvSpPr txBox="1"/>
          <p:nvPr/>
        </p:nvSpPr>
        <p:spPr>
          <a:xfrm>
            <a:off x="2514600" y="1103408"/>
            <a:ext cx="2456668" cy="3174215"/>
          </a:xfrm>
          <a:prstGeom prst="rect">
            <a:avLst/>
          </a:prstGeom>
          <a:noFill/>
        </p:spPr>
        <p:txBody>
          <a:bodyPr wrap="square" rtlCol="0">
            <a:noAutofit/>
          </a:bodyPr>
          <a:lstStyle/>
          <a:p>
            <a:r>
              <a:rPr lang="en-US" sz="900" dirty="0"/>
              <a:t>I will be attending University of California, Santa Barbara next year. I won't play on the school team, but I'll probably play club or join an intramural team. I played on the varsity water polo team for four years and swim for two. They have been some of the best parts of my time at Peninsula. I've learned hard work, teamwork, and met some of my best friends in sports. My favorite memory this season was making CIF division playoffs for the first time in 3 years. I'd like to thank all of those who've supported me for the past 4 years - my parents and siblings, coaches, and friends.</a:t>
            </a:r>
            <a:endParaRPr lang="en-US" sz="200" b="1" dirty="0">
              <a:latin typeface="Arial Narrow" panose="020B0606020202030204" pitchFamily="34" charset="0"/>
            </a:endParaRPr>
          </a:p>
        </p:txBody>
      </p:sp>
      <p:sp>
        <p:nvSpPr>
          <p:cNvPr id="11" name="TextBox 10">
            <a:extLst>
              <a:ext uri="{FF2B5EF4-FFF2-40B4-BE49-F238E27FC236}">
                <a16:creationId xmlns:a16="http://schemas.microsoft.com/office/drawing/2014/main" id="{F2C77CB8-5028-44B2-AD3B-1B7A4BF0E70C}"/>
              </a:ext>
            </a:extLst>
          </p:cNvPr>
          <p:cNvSpPr txBox="1"/>
          <p:nvPr/>
        </p:nvSpPr>
        <p:spPr>
          <a:xfrm>
            <a:off x="2514599" y="4344149"/>
            <a:ext cx="2456669" cy="2890486"/>
          </a:xfrm>
          <a:prstGeom prst="rect">
            <a:avLst/>
          </a:prstGeom>
          <a:noFill/>
        </p:spPr>
        <p:txBody>
          <a:bodyPr wrap="square" rtlCol="0">
            <a:noAutofit/>
          </a:bodyPr>
          <a:lstStyle/>
          <a:p>
            <a:endParaRPr lang="en-US" sz="700" b="1" dirty="0">
              <a:latin typeface="Arial Narrow" panose="020B0606020202030204" pitchFamily="34" charset="0"/>
            </a:endParaRPr>
          </a:p>
        </p:txBody>
      </p:sp>
    </p:spTree>
    <p:extLst>
      <p:ext uri="{BB962C8B-B14F-4D97-AF65-F5344CB8AC3E}">
        <p14:creationId xmlns:p14="http://schemas.microsoft.com/office/powerpoint/2010/main" val="72404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37F62227-2F66-4FDD-A27F-63784EF17474}"/>
              </a:ext>
            </a:extLst>
          </p:cNvPr>
          <p:cNvSpPr txBox="1"/>
          <p:nvPr/>
        </p:nvSpPr>
        <p:spPr>
          <a:xfrm>
            <a:off x="575828" y="3835529"/>
            <a:ext cx="1546961" cy="431015"/>
          </a:xfrm>
          <a:prstGeom prst="rect">
            <a:avLst/>
          </a:prstGeom>
          <a:solidFill>
            <a:schemeClr val="tx1"/>
          </a:solidFill>
        </p:spPr>
        <p:txBody>
          <a:bodyPr wrap="square" rtlCol="0">
            <a:spAutoFit/>
          </a:bodyPr>
          <a:lstStyle/>
          <a:p>
            <a:pPr algn="ctr"/>
            <a:r>
              <a:rPr lang="en-US" sz="1238" b="1" dirty="0">
                <a:solidFill>
                  <a:schemeClr val="bg1"/>
                </a:solidFill>
                <a:latin typeface="Century Gothic" panose="020B0502020202020204" pitchFamily="34" charset="0"/>
              </a:rPr>
              <a:t>Kioto Shimamura</a:t>
            </a:r>
          </a:p>
          <a:p>
            <a:pPr algn="ctr"/>
            <a:r>
              <a:rPr lang="en-US" sz="963" b="1" dirty="0">
                <a:solidFill>
                  <a:srgbClr val="FFC000"/>
                </a:solidFill>
                <a:latin typeface="Century Gothic" panose="020B0502020202020204" pitchFamily="34" charset="0"/>
              </a:rPr>
              <a:t>Baseball </a:t>
            </a:r>
          </a:p>
        </p:txBody>
      </p:sp>
      <p:sp>
        <p:nvSpPr>
          <p:cNvPr id="12" name="TextBox 11">
            <a:extLst>
              <a:ext uri="{FF2B5EF4-FFF2-40B4-BE49-F238E27FC236}">
                <a16:creationId xmlns:a16="http://schemas.microsoft.com/office/drawing/2014/main" id="{36DD7FD0-E389-4198-9A7C-6AB282DB7907}"/>
              </a:ext>
            </a:extLst>
          </p:cNvPr>
          <p:cNvSpPr txBox="1"/>
          <p:nvPr/>
        </p:nvSpPr>
        <p:spPr>
          <a:xfrm>
            <a:off x="455410" y="7113212"/>
            <a:ext cx="1834087" cy="431015"/>
          </a:xfrm>
          <a:prstGeom prst="rect">
            <a:avLst/>
          </a:prstGeom>
          <a:solidFill>
            <a:schemeClr val="tx1"/>
          </a:solidFill>
        </p:spPr>
        <p:txBody>
          <a:bodyPr wrap="square" rtlCol="0">
            <a:spAutoFit/>
          </a:bodyPr>
          <a:lstStyle/>
          <a:p>
            <a:pPr algn="ctr"/>
            <a:r>
              <a:rPr lang="en-US" sz="1238" b="1" dirty="0">
                <a:solidFill>
                  <a:schemeClr val="bg1"/>
                </a:solidFill>
                <a:latin typeface="Century Gothic" panose="020B0502020202020204" pitchFamily="34" charset="0"/>
              </a:rPr>
              <a:t>Jason Nowacki</a:t>
            </a:r>
          </a:p>
          <a:p>
            <a:pPr algn="ctr"/>
            <a:r>
              <a:rPr lang="en-US" sz="963" b="1" dirty="0">
                <a:solidFill>
                  <a:srgbClr val="FFC000"/>
                </a:solidFill>
                <a:latin typeface="Century Gothic" panose="020B0502020202020204" pitchFamily="34" charset="0"/>
              </a:rPr>
              <a:t>Boys Golf </a:t>
            </a:r>
          </a:p>
        </p:txBody>
      </p:sp>
      <p:sp>
        <p:nvSpPr>
          <p:cNvPr id="13" name="TextBox 12">
            <a:extLst>
              <a:ext uri="{FF2B5EF4-FFF2-40B4-BE49-F238E27FC236}">
                <a16:creationId xmlns:a16="http://schemas.microsoft.com/office/drawing/2014/main" id="{6AB80526-0374-4755-8747-9885E886CC56}"/>
              </a:ext>
            </a:extLst>
          </p:cNvPr>
          <p:cNvSpPr txBox="1"/>
          <p:nvPr/>
        </p:nvSpPr>
        <p:spPr>
          <a:xfrm>
            <a:off x="275001" y="195260"/>
            <a:ext cx="4505325" cy="727122"/>
          </a:xfrm>
          <a:prstGeom prst="rect">
            <a:avLst/>
          </a:prstGeom>
          <a:noFill/>
        </p:spPr>
        <p:txBody>
          <a:bodyPr wrap="square" rtlCol="0">
            <a:spAutoFit/>
          </a:bodyPr>
          <a:lstStyle/>
          <a:p>
            <a:pPr algn="ctr"/>
            <a:r>
              <a:rPr lang="en-US" sz="1100" dirty="0">
                <a:latin typeface="Century Gothic" panose="020B0502020202020204" pitchFamily="34" charset="0"/>
              </a:rPr>
              <a:t>2019 - 2020 </a:t>
            </a:r>
          </a:p>
          <a:p>
            <a:pPr algn="ctr"/>
            <a:r>
              <a:rPr lang="en-US" sz="1650" b="1" dirty="0">
                <a:latin typeface="Century Gothic" panose="020B0502020202020204" pitchFamily="34" charset="0"/>
              </a:rPr>
              <a:t>ATHLETE OF THE YEAR</a:t>
            </a:r>
          </a:p>
          <a:p>
            <a:pPr algn="ctr"/>
            <a:r>
              <a:rPr lang="en-US" sz="1375" dirty="0">
                <a:latin typeface="Century Gothic" panose="020B0502020202020204" pitchFamily="34" charset="0"/>
              </a:rPr>
              <a:t>Spring Team Nominees</a:t>
            </a:r>
          </a:p>
        </p:txBody>
      </p:sp>
      <p:pic>
        <p:nvPicPr>
          <p:cNvPr id="5" name="Picture 4" descr="A person wearing a suit and tie&#10;&#10;Description automatically generated">
            <a:extLst>
              <a:ext uri="{FF2B5EF4-FFF2-40B4-BE49-F238E27FC236}">
                <a16:creationId xmlns:a16="http://schemas.microsoft.com/office/drawing/2014/main" id="{744F1E3D-6018-4C8E-833C-B12FD17CAB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063" y="1109031"/>
            <a:ext cx="2194907" cy="2743200"/>
          </a:xfrm>
          <a:prstGeom prst="rect">
            <a:avLst/>
          </a:prstGeom>
        </p:spPr>
      </p:pic>
      <p:pic>
        <p:nvPicPr>
          <p:cNvPr id="10" name="Picture 9" descr="A person wearing a suit and tie&#10;&#10;Description automatically generated">
            <a:extLst>
              <a:ext uri="{FF2B5EF4-FFF2-40B4-BE49-F238E27FC236}">
                <a16:creationId xmlns:a16="http://schemas.microsoft.com/office/drawing/2014/main" id="{F5C43D7F-A8E2-44AD-9F56-3B352D3EF3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930" y="4375022"/>
            <a:ext cx="2194040" cy="2743200"/>
          </a:xfrm>
          <a:prstGeom prst="rect">
            <a:avLst/>
          </a:prstGeom>
        </p:spPr>
      </p:pic>
      <p:sp>
        <p:nvSpPr>
          <p:cNvPr id="17" name="TextBox 16">
            <a:extLst>
              <a:ext uri="{FF2B5EF4-FFF2-40B4-BE49-F238E27FC236}">
                <a16:creationId xmlns:a16="http://schemas.microsoft.com/office/drawing/2014/main" id="{8F1DE656-B9A0-4DE2-9FFB-94B1ABEEB938}"/>
              </a:ext>
            </a:extLst>
          </p:cNvPr>
          <p:cNvSpPr txBox="1"/>
          <p:nvPr/>
        </p:nvSpPr>
        <p:spPr>
          <a:xfrm>
            <a:off x="2527663" y="1070775"/>
            <a:ext cx="2456668" cy="3154017"/>
          </a:xfrm>
          <a:prstGeom prst="rect">
            <a:avLst/>
          </a:prstGeom>
          <a:noFill/>
        </p:spPr>
        <p:txBody>
          <a:bodyPr wrap="square" rtlCol="0">
            <a:noAutofit/>
          </a:bodyPr>
          <a:lstStyle/>
          <a:p>
            <a:r>
              <a:rPr lang="en-US" sz="900" dirty="0"/>
              <a:t>This fall, I will continue my academic endeavor at the University of California Santa Barbara. Playing baseball at Peninsula has taught me the importance of perseverance and unity. The long off seasons in the fall and winter forced our team to grow closer, and served as prime grounds for friendly competition. As my coach used to say, “High tide raises all boats”, and those few months brought out the best in us. Although many of my fondest memories of baseball were on the field, my favorite time would have to be the bus rides back after a big win. That postgame mixture of exhaustion and joy was my form of pure happiness. I would like to thank all of my selfless coaches who put the program before themselves, and the countless hours they spent dealing with my stubborn self. I would also like to thank my parents who sacrificed their time and energy to give me the chance to pursue the sport that I love. Finally, I would like to thank all of my teammates and opponents who pushed and challenged me to reach the best version of myself. </a:t>
            </a:r>
            <a:endParaRPr lang="en-US" sz="200" b="1" dirty="0">
              <a:latin typeface="Arial Narrow" panose="020B0606020202030204" pitchFamily="34" charset="0"/>
            </a:endParaRPr>
          </a:p>
        </p:txBody>
      </p:sp>
      <p:sp>
        <p:nvSpPr>
          <p:cNvPr id="18" name="TextBox 17">
            <a:extLst>
              <a:ext uri="{FF2B5EF4-FFF2-40B4-BE49-F238E27FC236}">
                <a16:creationId xmlns:a16="http://schemas.microsoft.com/office/drawing/2014/main" id="{98CA1D21-C408-4B21-AE5E-53C76A2C30F1}"/>
              </a:ext>
            </a:extLst>
          </p:cNvPr>
          <p:cNvSpPr txBox="1"/>
          <p:nvPr/>
        </p:nvSpPr>
        <p:spPr>
          <a:xfrm>
            <a:off x="2514599" y="4375022"/>
            <a:ext cx="2456669" cy="3154017"/>
          </a:xfrm>
          <a:prstGeom prst="rect">
            <a:avLst/>
          </a:prstGeom>
          <a:noFill/>
        </p:spPr>
        <p:txBody>
          <a:bodyPr wrap="square" rtlCol="0">
            <a:normAutofit/>
          </a:bodyPr>
          <a:lstStyle/>
          <a:p>
            <a:r>
              <a:rPr lang="en-US" sz="900" dirty="0"/>
              <a:t>Hi everyone? Just wanted to say thank you to everyone that has helped me get here. I'd like to thank my Dad for introducing me to the game of golf and I'd like to thank Coach Van Enk for being an amazing coach all four years that I was there. Next year I will be going to El Camino College studying business administration and I will not be playing golf there. One fun memory that I would like to share is going to 7-eleven after a match that we won, and we got Slurpees.</a:t>
            </a:r>
            <a:endParaRPr lang="en-US" sz="200" b="1" dirty="0">
              <a:latin typeface="Arial Narrow" panose="020B0606020202030204" pitchFamily="34" charset="0"/>
            </a:endParaRPr>
          </a:p>
        </p:txBody>
      </p:sp>
    </p:spTree>
    <p:extLst>
      <p:ext uri="{BB962C8B-B14F-4D97-AF65-F5344CB8AC3E}">
        <p14:creationId xmlns:p14="http://schemas.microsoft.com/office/powerpoint/2010/main" val="3597818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21024" y="7127912"/>
            <a:ext cx="1702857" cy="431015"/>
          </a:xfrm>
          <a:prstGeom prst="rect">
            <a:avLst/>
          </a:prstGeom>
          <a:solidFill>
            <a:schemeClr val="tx1"/>
          </a:solidFill>
        </p:spPr>
        <p:txBody>
          <a:bodyPr wrap="square" rtlCol="0">
            <a:spAutoFit/>
          </a:bodyPr>
          <a:lstStyle/>
          <a:p>
            <a:pPr algn="ctr"/>
            <a:r>
              <a:rPr lang="en-US" sz="1238" b="1" dirty="0">
                <a:solidFill>
                  <a:schemeClr val="bg1"/>
                </a:solidFill>
                <a:latin typeface="Century Gothic" panose="020B0502020202020204" pitchFamily="34" charset="0"/>
              </a:rPr>
              <a:t>Catherine Channell</a:t>
            </a:r>
          </a:p>
          <a:p>
            <a:pPr algn="ctr"/>
            <a:r>
              <a:rPr lang="en-US" sz="963" b="1" dirty="0">
                <a:solidFill>
                  <a:srgbClr val="FFC000"/>
                </a:solidFill>
                <a:latin typeface="Century Gothic" panose="020B0502020202020204" pitchFamily="34" charset="0"/>
              </a:rPr>
              <a:t>Girls Lacrosse </a:t>
            </a:r>
          </a:p>
        </p:txBody>
      </p:sp>
      <p:sp>
        <p:nvSpPr>
          <p:cNvPr id="8" name="TextBox 7"/>
          <p:cNvSpPr txBox="1"/>
          <p:nvPr/>
        </p:nvSpPr>
        <p:spPr>
          <a:xfrm>
            <a:off x="586641" y="3836668"/>
            <a:ext cx="1571625" cy="431015"/>
          </a:xfrm>
          <a:prstGeom prst="rect">
            <a:avLst/>
          </a:prstGeom>
          <a:solidFill>
            <a:schemeClr val="tx1"/>
          </a:solidFill>
        </p:spPr>
        <p:txBody>
          <a:bodyPr wrap="square" rtlCol="0">
            <a:spAutoFit/>
          </a:bodyPr>
          <a:lstStyle/>
          <a:p>
            <a:pPr algn="ctr"/>
            <a:r>
              <a:rPr lang="en-US" sz="1238" b="1" dirty="0">
                <a:solidFill>
                  <a:schemeClr val="bg1"/>
                </a:solidFill>
                <a:latin typeface="Century Gothic" panose="020B0502020202020204" pitchFamily="34" charset="0"/>
              </a:rPr>
              <a:t>AJ Rosato</a:t>
            </a:r>
          </a:p>
          <a:p>
            <a:pPr algn="ctr"/>
            <a:r>
              <a:rPr lang="en-US" sz="963" b="1" dirty="0">
                <a:solidFill>
                  <a:srgbClr val="FFC000"/>
                </a:solidFill>
                <a:latin typeface="Century Gothic" panose="020B0502020202020204" pitchFamily="34" charset="0"/>
              </a:rPr>
              <a:t>Boys Lacrosse </a:t>
            </a:r>
          </a:p>
        </p:txBody>
      </p:sp>
      <p:sp>
        <p:nvSpPr>
          <p:cNvPr id="13" name="TextBox 12">
            <a:extLst>
              <a:ext uri="{FF2B5EF4-FFF2-40B4-BE49-F238E27FC236}">
                <a16:creationId xmlns:a16="http://schemas.microsoft.com/office/drawing/2014/main" id="{6AB80526-0374-4755-8747-9885E886CC56}"/>
              </a:ext>
            </a:extLst>
          </p:cNvPr>
          <p:cNvSpPr txBox="1"/>
          <p:nvPr/>
        </p:nvSpPr>
        <p:spPr>
          <a:xfrm>
            <a:off x="275001" y="195260"/>
            <a:ext cx="4505325" cy="727122"/>
          </a:xfrm>
          <a:prstGeom prst="rect">
            <a:avLst/>
          </a:prstGeom>
          <a:noFill/>
        </p:spPr>
        <p:txBody>
          <a:bodyPr wrap="square" rtlCol="0">
            <a:spAutoFit/>
          </a:bodyPr>
          <a:lstStyle/>
          <a:p>
            <a:pPr algn="ctr"/>
            <a:r>
              <a:rPr lang="en-US" sz="1100" dirty="0">
                <a:latin typeface="Century Gothic" panose="020B0502020202020204" pitchFamily="34" charset="0"/>
              </a:rPr>
              <a:t>2019 - 2020 </a:t>
            </a:r>
          </a:p>
          <a:p>
            <a:pPr algn="ctr"/>
            <a:r>
              <a:rPr lang="en-US" sz="1650" b="1" dirty="0">
                <a:latin typeface="Century Gothic" panose="020B0502020202020204" pitchFamily="34" charset="0"/>
              </a:rPr>
              <a:t>ATHLETE OF THE YEAR</a:t>
            </a:r>
          </a:p>
          <a:p>
            <a:pPr algn="ctr"/>
            <a:r>
              <a:rPr lang="en-US" sz="1375" dirty="0">
                <a:latin typeface="Century Gothic" panose="020B0502020202020204" pitchFamily="34" charset="0"/>
              </a:rPr>
              <a:t>Spring Team Nominees</a:t>
            </a:r>
          </a:p>
        </p:txBody>
      </p:sp>
      <p:pic>
        <p:nvPicPr>
          <p:cNvPr id="16" name="Picture 15" descr="A person wearing a suit and tie&#10;&#10;Description automatically generated">
            <a:extLst>
              <a:ext uri="{FF2B5EF4-FFF2-40B4-BE49-F238E27FC236}">
                <a16:creationId xmlns:a16="http://schemas.microsoft.com/office/drawing/2014/main" id="{99217684-599D-4C51-A912-CE85856F51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229" y="1141405"/>
            <a:ext cx="2194907" cy="2743200"/>
          </a:xfrm>
          <a:prstGeom prst="rect">
            <a:avLst/>
          </a:prstGeom>
        </p:spPr>
      </p:pic>
      <p:pic>
        <p:nvPicPr>
          <p:cNvPr id="19" name="Picture 18" descr="A person smiling for the camera&#10;&#10;Description automatically generated">
            <a:extLst>
              <a:ext uri="{FF2B5EF4-FFF2-40B4-BE49-F238E27FC236}">
                <a16:creationId xmlns:a16="http://schemas.microsoft.com/office/drawing/2014/main" id="{C6357461-3BDA-4EBB-9D43-928265BEB8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5229" y="4401646"/>
            <a:ext cx="2194734" cy="2743200"/>
          </a:xfrm>
          <a:prstGeom prst="rect">
            <a:avLst/>
          </a:prstGeom>
        </p:spPr>
      </p:pic>
      <p:sp>
        <p:nvSpPr>
          <p:cNvPr id="14" name="TextBox 13">
            <a:extLst>
              <a:ext uri="{FF2B5EF4-FFF2-40B4-BE49-F238E27FC236}">
                <a16:creationId xmlns:a16="http://schemas.microsoft.com/office/drawing/2014/main" id="{38BC691C-ED70-45F4-BABE-C7C528EF92E7}"/>
              </a:ext>
            </a:extLst>
          </p:cNvPr>
          <p:cNvSpPr txBox="1"/>
          <p:nvPr/>
        </p:nvSpPr>
        <p:spPr>
          <a:xfrm>
            <a:off x="2514599" y="1105359"/>
            <a:ext cx="2456668" cy="3162324"/>
          </a:xfrm>
          <a:prstGeom prst="rect">
            <a:avLst/>
          </a:prstGeom>
          <a:noFill/>
        </p:spPr>
        <p:txBody>
          <a:bodyPr wrap="square" rtlCol="0">
            <a:noAutofit/>
          </a:bodyPr>
          <a:lstStyle/>
          <a:p>
            <a:r>
              <a:rPr lang="en-US" sz="900" dirty="0"/>
              <a:t>This fall I will be attending the University of Colorado Boulder and trying out for the lacrosse team. My 4 years playing sports at Peninsula have been full of joyful wins and frustrating losses that will last in my memories forever. As a freshman I made the Varsity lacrosse team where I played against guys that were a foot taller and 50 lbs heavier than me. My favorite memory from this season was the first game. I had a pretty nasty stomach virus which made me sick 4 times during the game, but I was able to clutch the game winner in the last minute of overtime. I would like to thank the trainers for helping me get back onto the field after too many injuries, my coaches for giving me so much knowledge that I can take to the field and life, my parents for having endless support in everything I do whether that be sports, schooling, or my social life. And to my 2016 Huarache cleats that just keep digging with me through tournaments and seasons from sophomore year to now.</a:t>
            </a:r>
            <a:endParaRPr lang="en-US" sz="900" b="1" dirty="0">
              <a:latin typeface="Arial Narrow" panose="020B0606020202030204" pitchFamily="34" charset="0"/>
            </a:endParaRPr>
          </a:p>
        </p:txBody>
      </p:sp>
      <p:sp>
        <p:nvSpPr>
          <p:cNvPr id="15" name="TextBox 14">
            <a:extLst>
              <a:ext uri="{FF2B5EF4-FFF2-40B4-BE49-F238E27FC236}">
                <a16:creationId xmlns:a16="http://schemas.microsoft.com/office/drawing/2014/main" id="{2A8CFFF5-5B4F-42AF-9D7D-AAC11F9138C6}"/>
              </a:ext>
            </a:extLst>
          </p:cNvPr>
          <p:cNvSpPr txBox="1"/>
          <p:nvPr/>
        </p:nvSpPr>
        <p:spPr>
          <a:xfrm>
            <a:off x="2514599" y="4375022"/>
            <a:ext cx="2456669" cy="3183905"/>
          </a:xfrm>
          <a:prstGeom prst="rect">
            <a:avLst/>
          </a:prstGeom>
          <a:noFill/>
        </p:spPr>
        <p:txBody>
          <a:bodyPr wrap="square" rtlCol="0">
            <a:normAutofit fontScale="92500" lnSpcReduction="10000"/>
          </a:bodyPr>
          <a:lstStyle/>
          <a:p>
            <a:r>
              <a:rPr lang="en-US" sz="900" dirty="0"/>
              <a:t>First of all, I would like to start this off by thanking my incredible coach, Mrs. Borstel, my parents, and all of my teammates for their guidance, support, and enthusiasm over the past four years. I will be attending Loyola Marymount University as a Trustee Scholar this fall where I hope to continue to play lacrosse as an intramural sport. Playing on Peninsula’s lacrosse team has been an integral part of my high school experience. In addition to lacrosse, I’ve played soccer for Peninsula and can say that the community present on both teams is something not found in the classroom nor library, but a teamwork forged of common challenges and funny inside-jokes. I had the uniquely wonderful opportunity to be our glax goalie last year for the last of our league games after our full-time goalie received a concussion. The sheer terror and adrenaline of being shot on in goal and the moments of laughter that followed have made it my favorite memory of the team. It represented a time when I stepped out of my comfort zone and everyone else worked extra hard to help teach me, help each other out, and, of course, have a lot of fun. Coming away with bruises that spotted my legs like a dalmatian, it gave me a new perspective of my team’s ability and effort. I will miss it so much. Thank you again for everyone that has been part of my years here, I appreciate it more than words can express. Go Panthers!</a:t>
            </a:r>
            <a:endParaRPr lang="en-US" sz="300" b="1" dirty="0">
              <a:latin typeface="Arial Narrow" panose="020B0606020202030204" pitchFamily="34" charset="0"/>
            </a:endParaRPr>
          </a:p>
        </p:txBody>
      </p:sp>
    </p:spTree>
    <p:extLst>
      <p:ext uri="{BB962C8B-B14F-4D97-AF65-F5344CB8AC3E}">
        <p14:creationId xmlns:p14="http://schemas.microsoft.com/office/powerpoint/2010/main" val="2580308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61961" y="7121049"/>
            <a:ext cx="1661819" cy="431015"/>
          </a:xfrm>
          <a:prstGeom prst="rect">
            <a:avLst/>
          </a:prstGeom>
          <a:solidFill>
            <a:schemeClr val="tx1"/>
          </a:solidFill>
          <a:effectLst/>
          <a:scene3d>
            <a:camera prst="orthographicFront"/>
            <a:lightRig rig="threePt" dir="t"/>
          </a:scene3d>
          <a:sp3d>
            <a:bevelT/>
          </a:sp3d>
        </p:spPr>
        <p:txBody>
          <a:bodyPr wrap="square" rtlCol="0">
            <a:spAutoFit/>
          </a:bodyPr>
          <a:lstStyle/>
          <a:p>
            <a:pPr algn="ctr"/>
            <a:r>
              <a:rPr lang="en-US" sz="1238" b="1" i="1" dirty="0">
                <a:solidFill>
                  <a:schemeClr val="bg1"/>
                </a:solidFill>
                <a:latin typeface="Century Gothic" panose="020B0502020202020204" pitchFamily="34" charset="0"/>
              </a:rPr>
              <a:t>Shae Smith</a:t>
            </a:r>
          </a:p>
          <a:p>
            <a:pPr algn="ctr"/>
            <a:r>
              <a:rPr lang="en-US" sz="963" b="1" dirty="0">
                <a:solidFill>
                  <a:srgbClr val="FFC000"/>
                </a:solidFill>
                <a:latin typeface="Century Gothic" panose="020B0502020202020204" pitchFamily="34" charset="0"/>
              </a:rPr>
              <a:t>Girls Swimming</a:t>
            </a:r>
          </a:p>
        </p:txBody>
      </p:sp>
      <p:sp>
        <p:nvSpPr>
          <p:cNvPr id="9" name="TextBox 8"/>
          <p:cNvSpPr txBox="1"/>
          <p:nvPr/>
        </p:nvSpPr>
        <p:spPr>
          <a:xfrm>
            <a:off x="481849" y="7121048"/>
            <a:ext cx="1701546" cy="431015"/>
          </a:xfrm>
          <a:prstGeom prst="rect">
            <a:avLst/>
          </a:prstGeom>
          <a:solidFill>
            <a:schemeClr val="tx1"/>
          </a:solidFill>
          <a:ln w="12700">
            <a:solidFill>
              <a:schemeClr val="tx1"/>
            </a:solidFill>
          </a:ln>
        </p:spPr>
        <p:txBody>
          <a:bodyPr wrap="square" rtlCol="0">
            <a:spAutoFit/>
          </a:bodyPr>
          <a:lstStyle/>
          <a:p>
            <a:pPr algn="ctr"/>
            <a:r>
              <a:rPr lang="en-US" sz="1238" b="1" dirty="0">
                <a:solidFill>
                  <a:schemeClr val="bg1"/>
                </a:solidFill>
                <a:latin typeface="Century Gothic" panose="020B0502020202020204" pitchFamily="34" charset="0"/>
              </a:rPr>
              <a:t>Nicholas Sims</a:t>
            </a:r>
          </a:p>
          <a:p>
            <a:pPr algn="ctr"/>
            <a:r>
              <a:rPr lang="en-US" sz="963" b="1" dirty="0">
                <a:solidFill>
                  <a:srgbClr val="FFC000"/>
                </a:solidFill>
                <a:latin typeface="Century Gothic" panose="020B0502020202020204" pitchFamily="34" charset="0"/>
              </a:rPr>
              <a:t>Boys Swimming</a:t>
            </a:r>
            <a:r>
              <a:rPr lang="en-US" sz="825" b="1" dirty="0">
                <a:solidFill>
                  <a:srgbClr val="FFC000"/>
                </a:solidFill>
                <a:latin typeface="Century Gothic" panose="020B0502020202020204" pitchFamily="34" charset="0"/>
              </a:rPr>
              <a:t> </a:t>
            </a:r>
          </a:p>
        </p:txBody>
      </p:sp>
      <p:sp>
        <p:nvSpPr>
          <p:cNvPr id="10" name="TextBox 9"/>
          <p:cNvSpPr txBox="1"/>
          <p:nvPr/>
        </p:nvSpPr>
        <p:spPr>
          <a:xfrm>
            <a:off x="525159" y="3886200"/>
            <a:ext cx="1627942" cy="431015"/>
          </a:xfrm>
          <a:prstGeom prst="rect">
            <a:avLst/>
          </a:prstGeom>
          <a:solidFill>
            <a:schemeClr val="tx1"/>
          </a:solidFill>
        </p:spPr>
        <p:txBody>
          <a:bodyPr wrap="square" rtlCol="0">
            <a:spAutoFit/>
          </a:bodyPr>
          <a:lstStyle/>
          <a:p>
            <a:pPr algn="ctr"/>
            <a:r>
              <a:rPr lang="en-US" sz="1238" b="1" dirty="0">
                <a:solidFill>
                  <a:schemeClr val="bg1"/>
                </a:solidFill>
                <a:latin typeface="Century Gothic" panose="020B0502020202020204" pitchFamily="34" charset="0"/>
              </a:rPr>
              <a:t>Kelly Beaupre </a:t>
            </a:r>
          </a:p>
          <a:p>
            <a:pPr algn="ctr"/>
            <a:r>
              <a:rPr lang="en-US" sz="963" b="1" dirty="0">
                <a:solidFill>
                  <a:srgbClr val="FFC000"/>
                </a:solidFill>
                <a:latin typeface="Century Gothic" panose="020B0502020202020204" pitchFamily="34" charset="0"/>
              </a:rPr>
              <a:t>Softball </a:t>
            </a:r>
          </a:p>
        </p:txBody>
      </p:sp>
      <p:sp>
        <p:nvSpPr>
          <p:cNvPr id="13" name="TextBox 12">
            <a:extLst>
              <a:ext uri="{FF2B5EF4-FFF2-40B4-BE49-F238E27FC236}">
                <a16:creationId xmlns:a16="http://schemas.microsoft.com/office/drawing/2014/main" id="{806A46C6-B115-4F92-ABA1-192C14A61429}"/>
              </a:ext>
            </a:extLst>
          </p:cNvPr>
          <p:cNvSpPr txBox="1"/>
          <p:nvPr/>
        </p:nvSpPr>
        <p:spPr>
          <a:xfrm>
            <a:off x="261937" y="205879"/>
            <a:ext cx="4505325" cy="727122"/>
          </a:xfrm>
          <a:prstGeom prst="rect">
            <a:avLst/>
          </a:prstGeom>
          <a:noFill/>
        </p:spPr>
        <p:txBody>
          <a:bodyPr wrap="square" rtlCol="0">
            <a:spAutoFit/>
          </a:bodyPr>
          <a:lstStyle/>
          <a:p>
            <a:pPr algn="ctr"/>
            <a:r>
              <a:rPr lang="en-US" sz="1100" dirty="0">
                <a:latin typeface="Century Gothic" panose="020B0502020202020204" pitchFamily="34" charset="0"/>
              </a:rPr>
              <a:t>2019 - 2020 </a:t>
            </a:r>
          </a:p>
          <a:p>
            <a:pPr algn="ctr"/>
            <a:r>
              <a:rPr lang="en-US" sz="1650" b="1" dirty="0">
                <a:latin typeface="Century Gothic" panose="020B0502020202020204" pitchFamily="34" charset="0"/>
              </a:rPr>
              <a:t>ATHLETE OF THE YEAR</a:t>
            </a:r>
          </a:p>
          <a:p>
            <a:pPr algn="ctr"/>
            <a:r>
              <a:rPr lang="en-US" sz="1375" dirty="0">
                <a:latin typeface="Century Gothic" panose="020B0502020202020204" pitchFamily="34" charset="0"/>
              </a:rPr>
              <a:t>Spring Team Nominees</a:t>
            </a:r>
          </a:p>
        </p:txBody>
      </p:sp>
      <p:pic>
        <p:nvPicPr>
          <p:cNvPr id="15" name="Picture 14" descr="A person smiling for the camera&#10;&#10;Description automatically generated">
            <a:extLst>
              <a:ext uri="{FF2B5EF4-FFF2-40B4-BE49-F238E27FC236}">
                <a16:creationId xmlns:a16="http://schemas.microsoft.com/office/drawing/2014/main" id="{FEBF7022-DA9F-4138-874B-C7E2C340D6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763" y="1143000"/>
            <a:ext cx="2194734" cy="2743200"/>
          </a:xfrm>
          <a:prstGeom prst="rect">
            <a:avLst/>
          </a:prstGeom>
        </p:spPr>
      </p:pic>
      <p:sp>
        <p:nvSpPr>
          <p:cNvPr id="12" name="TextBox 11">
            <a:extLst>
              <a:ext uri="{FF2B5EF4-FFF2-40B4-BE49-F238E27FC236}">
                <a16:creationId xmlns:a16="http://schemas.microsoft.com/office/drawing/2014/main" id="{E5F8D792-D2DD-4653-8EA5-32B97CE2F120}"/>
              </a:ext>
            </a:extLst>
          </p:cNvPr>
          <p:cNvSpPr txBox="1"/>
          <p:nvPr/>
        </p:nvSpPr>
        <p:spPr>
          <a:xfrm>
            <a:off x="2514599" y="1105359"/>
            <a:ext cx="2456668" cy="3162324"/>
          </a:xfrm>
          <a:prstGeom prst="rect">
            <a:avLst/>
          </a:prstGeom>
          <a:noFill/>
        </p:spPr>
        <p:txBody>
          <a:bodyPr wrap="square" rtlCol="0">
            <a:noAutofit/>
          </a:bodyPr>
          <a:lstStyle/>
          <a:p>
            <a:r>
              <a:rPr lang="en-US" sz="900" dirty="0"/>
              <a:t>I will be attending Dartmouth College next year to play Division 1 softball. Playing varsity sports at Peninsula for four years has given me an outlet for my passions, and teams that have become my family. I am grateful to have had mentors and friends in my teammates, and the ability to grow as a leader through my sports. Although season was cut short, I appreciate the memories we had on the field as a team. My favorite memories from this season were getting hyped up before games in warm up, listening to our eclectic playlist, and jumping into the on-deck circle for our pre-game cheer. I am thankful for my parents and coaches and their constant support. Also, I am grateful for the trainers' help, which was invaluable the last two years.  </a:t>
            </a:r>
            <a:endParaRPr lang="en-US" sz="900" b="1" dirty="0">
              <a:latin typeface="Arial Narrow" panose="020B0606020202030204" pitchFamily="34" charset="0"/>
            </a:endParaRPr>
          </a:p>
        </p:txBody>
      </p:sp>
      <p:sp>
        <p:nvSpPr>
          <p:cNvPr id="14" name="TextBox 13">
            <a:extLst>
              <a:ext uri="{FF2B5EF4-FFF2-40B4-BE49-F238E27FC236}">
                <a16:creationId xmlns:a16="http://schemas.microsoft.com/office/drawing/2014/main" id="{10E75A7D-16BA-4659-A8A6-44674B03E833}"/>
              </a:ext>
            </a:extLst>
          </p:cNvPr>
          <p:cNvSpPr txBox="1"/>
          <p:nvPr/>
        </p:nvSpPr>
        <p:spPr>
          <a:xfrm>
            <a:off x="2514599" y="4375022"/>
            <a:ext cx="2456669" cy="3183905"/>
          </a:xfrm>
          <a:prstGeom prst="rect">
            <a:avLst/>
          </a:prstGeom>
          <a:noFill/>
        </p:spPr>
        <p:txBody>
          <a:bodyPr wrap="square" rtlCol="0">
            <a:normAutofit/>
          </a:bodyPr>
          <a:lstStyle/>
          <a:p>
            <a:r>
              <a:rPr lang="en-US" sz="900" dirty="0"/>
              <a:t>I am planning to attend the University of California, Berkeley in the fall and participate in both club swimming and water polo.  My experience playing sports at Peninsula was incredibly positive and I will cherish these memories for life.  Through sports, I met some of my best friends and learned some important lessons such as channeling nervous energy into success, communicating with a team, and manage academics and free time. One especially poignant memory of my Peninsula sports experience was during the 2018 Bay League Finals when I dropped 5 seconds in my best event and achieved first place in the final heat. These achievements, however, would not be possible without those who mentored and guided me. I'd like to thank Swim Coaches Helmrich and Shari and Water Polo Coaches Kaye and Charles for their knowledge and love for the sport. Finally, I'd like to thank my loving parents for their support while I pursued athletics during my years at Peninsula.</a:t>
            </a:r>
            <a:endParaRPr lang="en-US" sz="900" b="1" dirty="0">
              <a:latin typeface="Arial Narrow" panose="020B0606020202030204" pitchFamily="34" charset="0"/>
            </a:endParaRPr>
          </a:p>
        </p:txBody>
      </p:sp>
      <p:pic>
        <p:nvPicPr>
          <p:cNvPr id="3" name="Picture 2" descr="A person wearing a suit and tie smiling at the camera&#10;&#10;Description automatically generated">
            <a:extLst>
              <a:ext uri="{FF2B5EF4-FFF2-40B4-BE49-F238E27FC236}">
                <a16:creationId xmlns:a16="http://schemas.microsoft.com/office/drawing/2014/main" id="{2135E46C-405E-4CA9-BD37-F302CE76B2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845" y="4377849"/>
            <a:ext cx="2194560" cy="2743200"/>
          </a:xfrm>
          <a:prstGeom prst="rect">
            <a:avLst/>
          </a:prstGeom>
        </p:spPr>
      </p:pic>
    </p:spTree>
    <p:extLst>
      <p:ext uri="{BB962C8B-B14F-4D97-AF65-F5344CB8AC3E}">
        <p14:creationId xmlns:p14="http://schemas.microsoft.com/office/powerpoint/2010/main" val="924824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28394" y="3845125"/>
            <a:ext cx="1661819" cy="431015"/>
          </a:xfrm>
          <a:prstGeom prst="rect">
            <a:avLst/>
          </a:prstGeom>
          <a:solidFill>
            <a:schemeClr val="tx1"/>
          </a:solidFill>
          <a:effectLst/>
          <a:scene3d>
            <a:camera prst="orthographicFront"/>
            <a:lightRig rig="threePt" dir="t"/>
          </a:scene3d>
          <a:sp3d>
            <a:bevelT/>
          </a:sp3d>
        </p:spPr>
        <p:txBody>
          <a:bodyPr wrap="square" rtlCol="0">
            <a:spAutoFit/>
          </a:bodyPr>
          <a:lstStyle/>
          <a:p>
            <a:pPr algn="ctr"/>
            <a:r>
              <a:rPr lang="en-US" sz="1238" b="1" i="1" dirty="0">
                <a:solidFill>
                  <a:schemeClr val="bg1"/>
                </a:solidFill>
                <a:latin typeface="Century Gothic" panose="020B0502020202020204" pitchFamily="34" charset="0"/>
              </a:rPr>
              <a:t>Shae Smith</a:t>
            </a:r>
          </a:p>
          <a:p>
            <a:pPr algn="ctr"/>
            <a:r>
              <a:rPr lang="en-US" sz="963" b="1" dirty="0">
                <a:solidFill>
                  <a:srgbClr val="FFC000"/>
                </a:solidFill>
                <a:latin typeface="Century Gothic" panose="020B0502020202020204" pitchFamily="34" charset="0"/>
              </a:rPr>
              <a:t>Girls Swimming</a:t>
            </a:r>
          </a:p>
        </p:txBody>
      </p:sp>
      <p:sp>
        <p:nvSpPr>
          <p:cNvPr id="11" name="TextBox 10">
            <a:extLst>
              <a:ext uri="{FF2B5EF4-FFF2-40B4-BE49-F238E27FC236}">
                <a16:creationId xmlns:a16="http://schemas.microsoft.com/office/drawing/2014/main" id="{C40102BD-F1F6-4613-B271-1EC272F59762}"/>
              </a:ext>
            </a:extLst>
          </p:cNvPr>
          <p:cNvSpPr txBox="1"/>
          <p:nvPr/>
        </p:nvSpPr>
        <p:spPr>
          <a:xfrm>
            <a:off x="636949" y="7130975"/>
            <a:ext cx="1571625" cy="431015"/>
          </a:xfrm>
          <a:prstGeom prst="rect">
            <a:avLst/>
          </a:prstGeom>
          <a:solidFill>
            <a:schemeClr val="tx1"/>
          </a:solidFill>
        </p:spPr>
        <p:txBody>
          <a:bodyPr wrap="square" rtlCol="0">
            <a:spAutoFit/>
          </a:bodyPr>
          <a:lstStyle/>
          <a:p>
            <a:pPr algn="ctr"/>
            <a:r>
              <a:rPr lang="en-US" sz="1238" b="1" dirty="0">
                <a:solidFill>
                  <a:schemeClr val="bg1"/>
                </a:solidFill>
                <a:latin typeface="Century Gothic" panose="020B0502020202020204" pitchFamily="34" charset="0"/>
              </a:rPr>
              <a:t>Joshua Masuda</a:t>
            </a:r>
          </a:p>
          <a:p>
            <a:pPr algn="ctr"/>
            <a:r>
              <a:rPr lang="en-US" sz="963" b="1" dirty="0">
                <a:solidFill>
                  <a:srgbClr val="FFC000"/>
                </a:solidFill>
                <a:latin typeface="Century Gothic" panose="020B0502020202020204" pitchFamily="34" charset="0"/>
              </a:rPr>
              <a:t>Boys Tennis </a:t>
            </a:r>
          </a:p>
        </p:txBody>
      </p:sp>
      <p:sp>
        <p:nvSpPr>
          <p:cNvPr id="13" name="TextBox 12">
            <a:extLst>
              <a:ext uri="{FF2B5EF4-FFF2-40B4-BE49-F238E27FC236}">
                <a16:creationId xmlns:a16="http://schemas.microsoft.com/office/drawing/2014/main" id="{806A46C6-B115-4F92-ABA1-192C14A61429}"/>
              </a:ext>
            </a:extLst>
          </p:cNvPr>
          <p:cNvSpPr txBox="1"/>
          <p:nvPr/>
        </p:nvSpPr>
        <p:spPr>
          <a:xfrm>
            <a:off x="261937" y="205879"/>
            <a:ext cx="4505325" cy="727122"/>
          </a:xfrm>
          <a:prstGeom prst="rect">
            <a:avLst/>
          </a:prstGeom>
          <a:noFill/>
        </p:spPr>
        <p:txBody>
          <a:bodyPr wrap="square" rtlCol="0">
            <a:spAutoFit/>
          </a:bodyPr>
          <a:lstStyle/>
          <a:p>
            <a:pPr algn="ctr"/>
            <a:r>
              <a:rPr lang="en-US" sz="1100" dirty="0">
                <a:latin typeface="Century Gothic" panose="020B0502020202020204" pitchFamily="34" charset="0"/>
              </a:rPr>
              <a:t>2019 - 2020 </a:t>
            </a:r>
          </a:p>
          <a:p>
            <a:pPr algn="ctr"/>
            <a:r>
              <a:rPr lang="en-US" sz="1650" b="1" dirty="0">
                <a:latin typeface="Century Gothic" panose="020B0502020202020204" pitchFamily="34" charset="0"/>
              </a:rPr>
              <a:t>ATHLETE OF THE YEAR</a:t>
            </a:r>
          </a:p>
          <a:p>
            <a:pPr algn="ctr"/>
            <a:r>
              <a:rPr lang="en-US" sz="1375" dirty="0">
                <a:latin typeface="Century Gothic" panose="020B0502020202020204" pitchFamily="34" charset="0"/>
              </a:rPr>
              <a:t>Spring Team Nominees</a:t>
            </a:r>
          </a:p>
        </p:txBody>
      </p:sp>
      <p:pic>
        <p:nvPicPr>
          <p:cNvPr id="18" name="Picture 17" descr="A person smiling for the camera&#10;&#10;Description automatically generated">
            <a:extLst>
              <a:ext uri="{FF2B5EF4-FFF2-40B4-BE49-F238E27FC236}">
                <a16:creationId xmlns:a16="http://schemas.microsoft.com/office/drawing/2014/main" id="{2986BA2C-9F31-4E3B-B641-15B422642C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937" y="1101925"/>
            <a:ext cx="2194734" cy="2743200"/>
          </a:xfrm>
          <a:prstGeom prst="rect">
            <a:avLst/>
          </a:prstGeom>
        </p:spPr>
      </p:pic>
      <p:pic>
        <p:nvPicPr>
          <p:cNvPr id="20" name="Picture 19" descr="A person wearing a suit and tie smiling at the camera&#10;&#10;Description automatically generated">
            <a:extLst>
              <a:ext uri="{FF2B5EF4-FFF2-40B4-BE49-F238E27FC236}">
                <a16:creationId xmlns:a16="http://schemas.microsoft.com/office/drawing/2014/main" id="{952AA979-71AB-4C2D-812D-61C757B275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936" y="4393283"/>
            <a:ext cx="2194734" cy="2743200"/>
          </a:xfrm>
          <a:prstGeom prst="rect">
            <a:avLst/>
          </a:prstGeom>
        </p:spPr>
      </p:pic>
      <p:sp>
        <p:nvSpPr>
          <p:cNvPr id="12" name="TextBox 11">
            <a:extLst>
              <a:ext uri="{FF2B5EF4-FFF2-40B4-BE49-F238E27FC236}">
                <a16:creationId xmlns:a16="http://schemas.microsoft.com/office/drawing/2014/main" id="{A319A225-5F3B-4CCD-B7E2-4516772FADCB}"/>
              </a:ext>
            </a:extLst>
          </p:cNvPr>
          <p:cNvSpPr txBox="1"/>
          <p:nvPr/>
        </p:nvSpPr>
        <p:spPr>
          <a:xfrm>
            <a:off x="2514599" y="1105359"/>
            <a:ext cx="2456668" cy="3162324"/>
          </a:xfrm>
          <a:prstGeom prst="rect">
            <a:avLst/>
          </a:prstGeom>
          <a:noFill/>
        </p:spPr>
        <p:txBody>
          <a:bodyPr wrap="square" rtlCol="0">
            <a:noAutofit/>
          </a:bodyPr>
          <a:lstStyle/>
          <a:p>
            <a:r>
              <a:rPr lang="en-US" sz="900" dirty="0"/>
              <a:t>I am beyond excited to continue my swimming and academic career at Chapman University in the fall. I know that I would not be where I am today without the guidance and support of my parents and coaches. I would especially like to thank Coach Shari and Coach Helmrich for all the fun meets and team activities as well as for constantly pushing me to strive for my best. Being a varsity student-athlete at Peninsula has taught me the importance of teamwork, time management, and leadership. I know that competing for Peninsula has changed my life for the better and I will bring my experience to college in the fall as I continue my swim career.</a:t>
            </a:r>
            <a:endParaRPr lang="en-US" sz="900" b="1" dirty="0">
              <a:latin typeface="Arial Narrow" panose="020B0606020202030204" pitchFamily="34" charset="0"/>
            </a:endParaRPr>
          </a:p>
        </p:txBody>
      </p:sp>
      <p:sp>
        <p:nvSpPr>
          <p:cNvPr id="14" name="TextBox 13">
            <a:extLst>
              <a:ext uri="{FF2B5EF4-FFF2-40B4-BE49-F238E27FC236}">
                <a16:creationId xmlns:a16="http://schemas.microsoft.com/office/drawing/2014/main" id="{AF6B204C-FED4-4EA0-9B39-257DB03A6DA3}"/>
              </a:ext>
            </a:extLst>
          </p:cNvPr>
          <p:cNvSpPr txBox="1"/>
          <p:nvPr/>
        </p:nvSpPr>
        <p:spPr>
          <a:xfrm>
            <a:off x="2514599" y="4375022"/>
            <a:ext cx="2456669" cy="3183905"/>
          </a:xfrm>
          <a:prstGeom prst="rect">
            <a:avLst/>
          </a:prstGeom>
          <a:noFill/>
        </p:spPr>
        <p:txBody>
          <a:bodyPr wrap="square" rtlCol="0">
            <a:normAutofit/>
          </a:bodyPr>
          <a:lstStyle/>
          <a:p>
            <a:r>
              <a:rPr lang="en-US" sz="900" dirty="0"/>
              <a:t>I will be attending the Massachusetts Institute of Technology (MIT) in the upcoming fall and will be a member of the MIT men’s tennis team.  I am extraordinarily grateful for my experiences at Peninsula High given the rigorous academic options and excellent athletic opportunities that enabled me to pursue my ambitions at the collegiate level.  The camaraderie of the tennis team and reaching the CIF Division 1 state championship was one of my most memorable highlights in high school.  I am so thankful to Coach Hoeger and my teammates who helped shape my character and were an important part of my amazing high school experience.  The memories and the lessons I learned from Peninsula will forever be a part of me!</a:t>
            </a:r>
            <a:endParaRPr lang="en-US" sz="900" b="1" dirty="0">
              <a:latin typeface="Arial Narrow" panose="020B0606020202030204" pitchFamily="34" charset="0"/>
            </a:endParaRPr>
          </a:p>
        </p:txBody>
      </p:sp>
    </p:spTree>
    <p:extLst>
      <p:ext uri="{BB962C8B-B14F-4D97-AF65-F5344CB8AC3E}">
        <p14:creationId xmlns:p14="http://schemas.microsoft.com/office/powerpoint/2010/main" val="887737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92806" y="7143605"/>
            <a:ext cx="1571625" cy="431015"/>
          </a:xfrm>
          <a:prstGeom prst="rect">
            <a:avLst/>
          </a:prstGeom>
          <a:solidFill>
            <a:schemeClr val="tx1"/>
          </a:solidFill>
        </p:spPr>
        <p:txBody>
          <a:bodyPr wrap="square" rtlCol="0">
            <a:spAutoFit/>
          </a:bodyPr>
          <a:lstStyle/>
          <a:p>
            <a:pPr algn="ctr"/>
            <a:r>
              <a:rPr lang="en-US" sz="1238" b="1" dirty="0">
                <a:solidFill>
                  <a:schemeClr val="bg1"/>
                </a:solidFill>
                <a:latin typeface="Century Gothic" panose="020B0502020202020204" pitchFamily="34" charset="0"/>
              </a:rPr>
              <a:t>No Nominee</a:t>
            </a:r>
          </a:p>
          <a:p>
            <a:pPr algn="ctr"/>
            <a:r>
              <a:rPr lang="en-US" sz="963" b="1" dirty="0">
                <a:solidFill>
                  <a:srgbClr val="FFC000"/>
                </a:solidFill>
                <a:latin typeface="Century Gothic" panose="020B0502020202020204" pitchFamily="34" charset="0"/>
              </a:rPr>
              <a:t>Girls Track &amp; Field </a:t>
            </a:r>
          </a:p>
        </p:txBody>
      </p:sp>
      <p:sp>
        <p:nvSpPr>
          <p:cNvPr id="9" name="TextBox 8">
            <a:extLst>
              <a:ext uri="{FF2B5EF4-FFF2-40B4-BE49-F238E27FC236}">
                <a16:creationId xmlns:a16="http://schemas.microsoft.com/office/drawing/2014/main" id="{FF5F454A-D6B2-49D4-8A38-73F6F344C050}"/>
              </a:ext>
            </a:extLst>
          </p:cNvPr>
          <p:cNvSpPr txBox="1"/>
          <p:nvPr/>
        </p:nvSpPr>
        <p:spPr>
          <a:xfrm>
            <a:off x="261937" y="195103"/>
            <a:ext cx="4505325" cy="727122"/>
          </a:xfrm>
          <a:prstGeom prst="rect">
            <a:avLst/>
          </a:prstGeom>
          <a:noFill/>
        </p:spPr>
        <p:txBody>
          <a:bodyPr wrap="square" rtlCol="0">
            <a:spAutoFit/>
          </a:bodyPr>
          <a:lstStyle/>
          <a:p>
            <a:pPr algn="ctr"/>
            <a:r>
              <a:rPr lang="en-US" sz="1100" dirty="0">
                <a:latin typeface="Century Gothic" panose="020B0502020202020204" pitchFamily="34" charset="0"/>
              </a:rPr>
              <a:t>2019 - 2020 </a:t>
            </a:r>
          </a:p>
          <a:p>
            <a:pPr algn="ctr"/>
            <a:r>
              <a:rPr lang="en-US" sz="1650" b="1" dirty="0">
                <a:latin typeface="Century Gothic" panose="020B0502020202020204" pitchFamily="34" charset="0"/>
              </a:rPr>
              <a:t>ATHLETE OF THE YEAR</a:t>
            </a:r>
          </a:p>
          <a:p>
            <a:pPr algn="ctr"/>
            <a:r>
              <a:rPr lang="en-US" sz="1375" dirty="0">
                <a:latin typeface="Century Gothic" panose="020B0502020202020204" pitchFamily="34" charset="0"/>
              </a:rPr>
              <a:t>Spring Team Nominees</a:t>
            </a:r>
          </a:p>
        </p:txBody>
      </p:sp>
      <p:pic>
        <p:nvPicPr>
          <p:cNvPr id="11" name="Picture 10">
            <a:extLst>
              <a:ext uri="{FF2B5EF4-FFF2-40B4-BE49-F238E27FC236}">
                <a16:creationId xmlns:a16="http://schemas.microsoft.com/office/drawing/2014/main" id="{99516F45-0060-45FF-95AE-7F6462F0F86B}"/>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14324" y="1143000"/>
            <a:ext cx="1961257" cy="2743200"/>
          </a:xfrm>
          <a:prstGeom prst="rect">
            <a:avLst/>
          </a:prstGeom>
          <a:ln>
            <a:solidFill>
              <a:schemeClr val="bg1">
                <a:lumMod val="75000"/>
              </a:schemeClr>
            </a:solidFill>
          </a:ln>
          <a:effectLst/>
        </p:spPr>
      </p:pic>
      <p:pic>
        <p:nvPicPr>
          <p:cNvPr id="4" name="Picture 3" descr="A person wearing a suit and tie&#10;&#10;Description automatically generated">
            <a:extLst>
              <a:ext uri="{FF2B5EF4-FFF2-40B4-BE49-F238E27FC236}">
                <a16:creationId xmlns:a16="http://schemas.microsoft.com/office/drawing/2014/main" id="{593C88C2-BF0E-4664-9043-7602374F28E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6893" y="1143000"/>
            <a:ext cx="2194734" cy="2743200"/>
          </a:xfrm>
          <a:prstGeom prst="rect">
            <a:avLst/>
          </a:prstGeom>
        </p:spPr>
      </p:pic>
      <p:grpSp>
        <p:nvGrpSpPr>
          <p:cNvPr id="14" name="Group 13">
            <a:extLst>
              <a:ext uri="{FF2B5EF4-FFF2-40B4-BE49-F238E27FC236}">
                <a16:creationId xmlns:a16="http://schemas.microsoft.com/office/drawing/2014/main" id="{F676DEA7-B2AA-4D0C-93B6-37E010A54F96}"/>
              </a:ext>
            </a:extLst>
          </p:cNvPr>
          <p:cNvGrpSpPr/>
          <p:nvPr/>
        </p:nvGrpSpPr>
        <p:grpSpPr>
          <a:xfrm>
            <a:off x="497989" y="4421521"/>
            <a:ext cx="1961257" cy="2743200"/>
            <a:chOff x="7439019" y="7031911"/>
            <a:chExt cx="2852737" cy="3565923"/>
          </a:xfrm>
        </p:grpSpPr>
        <p:sp>
          <p:nvSpPr>
            <p:cNvPr id="15" name="Rectangle 14">
              <a:extLst>
                <a:ext uri="{FF2B5EF4-FFF2-40B4-BE49-F238E27FC236}">
                  <a16:creationId xmlns:a16="http://schemas.microsoft.com/office/drawing/2014/main" id="{07569CB1-449F-4E13-A90D-FC01A488FC54}"/>
                </a:ext>
              </a:extLst>
            </p:cNvPr>
            <p:cNvSpPr/>
            <p:nvPr/>
          </p:nvSpPr>
          <p:spPr>
            <a:xfrm>
              <a:off x="7439019" y="7031911"/>
              <a:ext cx="2852737" cy="35659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2865" tIns="31433" rIns="62865" bIns="31433" numCol="1" spcCol="0" rtlCol="0" fromWordArt="0" anchor="ctr" anchorCtr="0" forceAA="0" compatLnSpc="1">
              <a:prstTxWarp prst="textNoShape">
                <a:avLst/>
              </a:prstTxWarp>
              <a:noAutofit/>
            </a:bodyPr>
            <a:lstStyle/>
            <a:p>
              <a:pPr algn="ctr"/>
              <a:endParaRPr lang="en-US" sz="989" b="1" dirty="0">
                <a:ln w="22225">
                  <a:solidFill>
                    <a:schemeClr val="accent2"/>
                  </a:solidFill>
                  <a:prstDash val="solid"/>
                </a:ln>
                <a:solidFill>
                  <a:schemeClr val="accent2">
                    <a:lumMod val="40000"/>
                    <a:lumOff val="60000"/>
                  </a:schemeClr>
                </a:solidFill>
              </a:endParaRPr>
            </a:p>
          </p:txBody>
        </p:sp>
        <p:sp>
          <p:nvSpPr>
            <p:cNvPr id="16" name="Rectangle 15">
              <a:extLst>
                <a:ext uri="{FF2B5EF4-FFF2-40B4-BE49-F238E27FC236}">
                  <a16:creationId xmlns:a16="http://schemas.microsoft.com/office/drawing/2014/main" id="{C99AA9BA-5660-4A82-95DD-3400830045D8}"/>
                </a:ext>
              </a:extLst>
            </p:cNvPr>
            <p:cNvSpPr/>
            <p:nvPr/>
          </p:nvSpPr>
          <p:spPr>
            <a:xfrm>
              <a:off x="7913844" y="7414920"/>
              <a:ext cx="1903085" cy="1200330"/>
            </a:xfrm>
            <a:prstGeom prst="rect">
              <a:avLst/>
            </a:prstGeom>
            <a:noFill/>
          </p:spPr>
          <p:txBody>
            <a:bodyPr wrap="none" lIns="62865" tIns="31433" rIns="62865" bIns="31433">
              <a:spAutoFit/>
            </a:bodyPr>
            <a:lstStyle/>
            <a:p>
              <a:pPr algn="ctr"/>
              <a:r>
                <a:rPr lang="en-US" sz="2475" dirty="0">
                  <a:ln w="0"/>
                  <a:gradFill>
                    <a:gsLst>
                      <a:gs pos="21000">
                        <a:srgbClr val="53575C"/>
                      </a:gs>
                      <a:gs pos="88000">
                        <a:srgbClr val="C5C7CA"/>
                      </a:gs>
                    </a:gsLst>
                    <a:lin ang="5400000"/>
                  </a:gradFill>
                </a:rPr>
                <a:t>No</a:t>
              </a:r>
            </a:p>
            <a:p>
              <a:pPr algn="ctr"/>
              <a:r>
                <a:rPr lang="en-US" sz="2475" dirty="0">
                  <a:ln w="0"/>
                  <a:gradFill>
                    <a:gsLst>
                      <a:gs pos="21000">
                        <a:srgbClr val="53575C"/>
                      </a:gs>
                      <a:gs pos="88000">
                        <a:srgbClr val="C5C7CA"/>
                      </a:gs>
                    </a:gsLst>
                    <a:lin ang="5400000"/>
                  </a:gradFill>
                </a:rPr>
                <a:t>Nominee</a:t>
              </a:r>
            </a:p>
          </p:txBody>
        </p:sp>
      </p:grpSp>
      <p:sp>
        <p:nvSpPr>
          <p:cNvPr id="12" name="TextBox 11">
            <a:extLst>
              <a:ext uri="{FF2B5EF4-FFF2-40B4-BE49-F238E27FC236}">
                <a16:creationId xmlns:a16="http://schemas.microsoft.com/office/drawing/2014/main" id="{2D2EC9AC-5020-4762-B4C7-95069F8709EB}"/>
              </a:ext>
            </a:extLst>
          </p:cNvPr>
          <p:cNvSpPr txBox="1"/>
          <p:nvPr/>
        </p:nvSpPr>
        <p:spPr>
          <a:xfrm>
            <a:off x="568448" y="3875642"/>
            <a:ext cx="1571624" cy="431015"/>
          </a:xfrm>
          <a:prstGeom prst="rect">
            <a:avLst/>
          </a:prstGeom>
          <a:solidFill>
            <a:schemeClr val="tx1"/>
          </a:solidFill>
        </p:spPr>
        <p:txBody>
          <a:bodyPr wrap="square" rtlCol="0">
            <a:spAutoFit/>
          </a:bodyPr>
          <a:lstStyle/>
          <a:p>
            <a:pPr algn="ctr"/>
            <a:r>
              <a:rPr lang="en-US" sz="1238" b="1" dirty="0">
                <a:solidFill>
                  <a:schemeClr val="bg1"/>
                </a:solidFill>
                <a:latin typeface="Century Gothic" panose="020B0502020202020204" pitchFamily="34" charset="0"/>
              </a:rPr>
              <a:t>Aiden Lieb</a:t>
            </a:r>
          </a:p>
          <a:p>
            <a:pPr algn="ctr"/>
            <a:r>
              <a:rPr lang="en-US" sz="963" b="1" dirty="0">
                <a:solidFill>
                  <a:srgbClr val="FFC000"/>
                </a:solidFill>
                <a:latin typeface="Century Gothic" panose="020B0502020202020204" pitchFamily="34" charset="0"/>
              </a:rPr>
              <a:t>Boys Track &amp; Field </a:t>
            </a:r>
          </a:p>
        </p:txBody>
      </p:sp>
      <p:sp>
        <p:nvSpPr>
          <p:cNvPr id="17" name="TextBox 16">
            <a:extLst>
              <a:ext uri="{FF2B5EF4-FFF2-40B4-BE49-F238E27FC236}">
                <a16:creationId xmlns:a16="http://schemas.microsoft.com/office/drawing/2014/main" id="{62EA2D88-9378-48E4-9A11-4FE5B533DDC8}"/>
              </a:ext>
            </a:extLst>
          </p:cNvPr>
          <p:cNvSpPr txBox="1"/>
          <p:nvPr/>
        </p:nvSpPr>
        <p:spPr>
          <a:xfrm>
            <a:off x="2514599" y="1105359"/>
            <a:ext cx="2456668" cy="3162324"/>
          </a:xfrm>
          <a:prstGeom prst="rect">
            <a:avLst/>
          </a:prstGeom>
          <a:noFill/>
        </p:spPr>
        <p:txBody>
          <a:bodyPr wrap="square" rtlCol="0">
            <a:noAutofit/>
          </a:bodyPr>
          <a:lstStyle/>
          <a:p>
            <a:r>
              <a:rPr lang="en-US" sz="900" dirty="0"/>
              <a:t>I will be running for the University of California Los Angeles next year. Running at Peninsula is a time I will never forget. Every single person on the track team has a distinct personality. There was never a dull moment at practice. My favorite memory during my time at Peninsula was Bay League Championship my Junior year. I would like to thank my 2 private coaches Marieke Miller and Kelvin Gamble, my mom, and my 2 best friends Jake Williams and Josh Ling for supporting me throughout my years at Peninsula.</a:t>
            </a:r>
            <a:endParaRPr lang="en-US" sz="900" b="1" dirty="0">
              <a:latin typeface="Arial Narrow" panose="020B0606020202030204" pitchFamily="34" charset="0"/>
            </a:endParaRPr>
          </a:p>
        </p:txBody>
      </p:sp>
      <p:sp>
        <p:nvSpPr>
          <p:cNvPr id="18" name="TextBox 17">
            <a:extLst>
              <a:ext uri="{FF2B5EF4-FFF2-40B4-BE49-F238E27FC236}">
                <a16:creationId xmlns:a16="http://schemas.microsoft.com/office/drawing/2014/main" id="{4B75C755-0D80-4772-94B4-8DD498C08B40}"/>
              </a:ext>
            </a:extLst>
          </p:cNvPr>
          <p:cNvSpPr txBox="1"/>
          <p:nvPr/>
        </p:nvSpPr>
        <p:spPr>
          <a:xfrm>
            <a:off x="2514599" y="4375022"/>
            <a:ext cx="2456669" cy="3183905"/>
          </a:xfrm>
          <a:prstGeom prst="rect">
            <a:avLst/>
          </a:prstGeom>
          <a:noFill/>
        </p:spPr>
        <p:txBody>
          <a:bodyPr wrap="square" rtlCol="0">
            <a:normAutofit/>
          </a:bodyPr>
          <a:lstStyle/>
          <a:p>
            <a:endParaRPr lang="en-US" sz="900" b="1" dirty="0">
              <a:latin typeface="Arial Narrow" panose="020B0606020202030204" pitchFamily="34" charset="0"/>
            </a:endParaRPr>
          </a:p>
        </p:txBody>
      </p:sp>
    </p:spTree>
    <p:extLst>
      <p:ext uri="{BB962C8B-B14F-4D97-AF65-F5344CB8AC3E}">
        <p14:creationId xmlns:p14="http://schemas.microsoft.com/office/powerpoint/2010/main" val="18605431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F5F454A-D6B2-49D4-8A38-73F6F344C050}"/>
              </a:ext>
            </a:extLst>
          </p:cNvPr>
          <p:cNvSpPr txBox="1"/>
          <p:nvPr/>
        </p:nvSpPr>
        <p:spPr>
          <a:xfrm>
            <a:off x="261937" y="195103"/>
            <a:ext cx="4505325" cy="727122"/>
          </a:xfrm>
          <a:prstGeom prst="rect">
            <a:avLst/>
          </a:prstGeom>
          <a:noFill/>
        </p:spPr>
        <p:txBody>
          <a:bodyPr wrap="square" rtlCol="0">
            <a:spAutoFit/>
          </a:bodyPr>
          <a:lstStyle/>
          <a:p>
            <a:pPr algn="ctr"/>
            <a:r>
              <a:rPr lang="en-US" sz="1100" dirty="0">
                <a:latin typeface="Century Gothic" panose="020B0502020202020204" pitchFamily="34" charset="0"/>
              </a:rPr>
              <a:t>2019 - 2020 </a:t>
            </a:r>
          </a:p>
          <a:p>
            <a:pPr algn="ctr"/>
            <a:r>
              <a:rPr lang="en-US" sz="1650" b="1" dirty="0">
                <a:latin typeface="Century Gothic" panose="020B0502020202020204" pitchFamily="34" charset="0"/>
              </a:rPr>
              <a:t>ATHLETE OF THE YEAR</a:t>
            </a:r>
          </a:p>
          <a:p>
            <a:pPr algn="ctr"/>
            <a:r>
              <a:rPr lang="en-US" sz="1375" dirty="0">
                <a:latin typeface="Century Gothic" panose="020B0502020202020204" pitchFamily="34" charset="0"/>
              </a:rPr>
              <a:t>Spring Team Nominees</a:t>
            </a:r>
          </a:p>
        </p:txBody>
      </p:sp>
      <p:pic>
        <p:nvPicPr>
          <p:cNvPr id="11" name="Picture 10">
            <a:extLst>
              <a:ext uri="{FF2B5EF4-FFF2-40B4-BE49-F238E27FC236}">
                <a16:creationId xmlns:a16="http://schemas.microsoft.com/office/drawing/2014/main" id="{99516F45-0060-45FF-95AE-7F6462F0F86B}"/>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14324" y="1143000"/>
            <a:ext cx="1961257" cy="2743200"/>
          </a:xfrm>
          <a:prstGeom prst="rect">
            <a:avLst/>
          </a:prstGeom>
          <a:ln>
            <a:solidFill>
              <a:schemeClr val="bg1">
                <a:lumMod val="75000"/>
              </a:schemeClr>
            </a:solidFill>
          </a:ln>
          <a:effectLst/>
        </p:spPr>
      </p:pic>
      <p:pic>
        <p:nvPicPr>
          <p:cNvPr id="7" name="Picture 6" descr="A person wearing a suit and tie smiling at the camera&#10;&#10;Description automatically generated">
            <a:extLst>
              <a:ext uri="{FF2B5EF4-FFF2-40B4-BE49-F238E27FC236}">
                <a16:creationId xmlns:a16="http://schemas.microsoft.com/office/drawing/2014/main" id="{3AEE6DE3-5849-4A8D-BB57-A6D563FBA4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0937" y="1143000"/>
            <a:ext cx="2193346" cy="2743200"/>
          </a:xfrm>
          <a:prstGeom prst="rect">
            <a:avLst/>
          </a:prstGeom>
        </p:spPr>
      </p:pic>
      <p:sp>
        <p:nvSpPr>
          <p:cNvPr id="13" name="TextBox 12">
            <a:extLst>
              <a:ext uri="{FF2B5EF4-FFF2-40B4-BE49-F238E27FC236}">
                <a16:creationId xmlns:a16="http://schemas.microsoft.com/office/drawing/2014/main" id="{47D5A1DB-9CE2-4D8C-A24A-64B28ACD8542}"/>
              </a:ext>
            </a:extLst>
          </p:cNvPr>
          <p:cNvSpPr txBox="1"/>
          <p:nvPr/>
        </p:nvSpPr>
        <p:spPr>
          <a:xfrm>
            <a:off x="589378" y="3880933"/>
            <a:ext cx="1571625" cy="431015"/>
          </a:xfrm>
          <a:prstGeom prst="rect">
            <a:avLst/>
          </a:prstGeom>
          <a:solidFill>
            <a:schemeClr val="tx1"/>
          </a:solidFill>
        </p:spPr>
        <p:txBody>
          <a:bodyPr wrap="square" rtlCol="0">
            <a:spAutoFit/>
          </a:bodyPr>
          <a:lstStyle/>
          <a:p>
            <a:pPr algn="ctr"/>
            <a:r>
              <a:rPr lang="en-US" sz="1238" b="1" dirty="0">
                <a:solidFill>
                  <a:schemeClr val="bg1"/>
                </a:solidFill>
                <a:latin typeface="Century Gothic" panose="020B0502020202020204" pitchFamily="34" charset="0"/>
              </a:rPr>
              <a:t>Ryan Umbrell</a:t>
            </a:r>
          </a:p>
          <a:p>
            <a:pPr algn="ctr"/>
            <a:r>
              <a:rPr lang="en-US" sz="963" b="1" dirty="0">
                <a:solidFill>
                  <a:srgbClr val="FFC000"/>
                </a:solidFill>
                <a:latin typeface="Century Gothic" panose="020B0502020202020204" pitchFamily="34" charset="0"/>
              </a:rPr>
              <a:t>Boys Volleyball </a:t>
            </a:r>
          </a:p>
        </p:txBody>
      </p:sp>
      <p:sp>
        <p:nvSpPr>
          <p:cNvPr id="17" name="TextBox 16">
            <a:extLst>
              <a:ext uri="{FF2B5EF4-FFF2-40B4-BE49-F238E27FC236}">
                <a16:creationId xmlns:a16="http://schemas.microsoft.com/office/drawing/2014/main" id="{18AF1865-76B8-4ABC-B1D2-6829656862D6}"/>
              </a:ext>
            </a:extLst>
          </p:cNvPr>
          <p:cNvSpPr txBox="1"/>
          <p:nvPr/>
        </p:nvSpPr>
        <p:spPr>
          <a:xfrm>
            <a:off x="2514599" y="1105359"/>
            <a:ext cx="2456668" cy="3162324"/>
          </a:xfrm>
          <a:prstGeom prst="rect">
            <a:avLst/>
          </a:prstGeom>
          <a:noFill/>
        </p:spPr>
        <p:txBody>
          <a:bodyPr wrap="square" rtlCol="0">
            <a:noAutofit/>
          </a:bodyPr>
          <a:lstStyle/>
          <a:p>
            <a:r>
              <a:rPr lang="en-US" sz="900" dirty="0"/>
              <a:t>I will be attending Southern Methodist University – Cox School of Business, I will not be playing any sports there. I met a lot of good friends through the program. My best memory during the season was getting the CIF ring from Coach. I would like to thank my supportive parents and Coach Kevin.</a:t>
            </a:r>
            <a:endParaRPr lang="en-US" sz="900" b="1" dirty="0">
              <a:latin typeface="Arial Narrow" panose="020B0606020202030204" pitchFamily="34" charset="0"/>
            </a:endParaRPr>
          </a:p>
        </p:txBody>
      </p:sp>
      <p:sp>
        <p:nvSpPr>
          <p:cNvPr id="18" name="TextBox 17">
            <a:extLst>
              <a:ext uri="{FF2B5EF4-FFF2-40B4-BE49-F238E27FC236}">
                <a16:creationId xmlns:a16="http://schemas.microsoft.com/office/drawing/2014/main" id="{A59A1EB6-0613-4985-912E-CC7D6A57CE1D}"/>
              </a:ext>
            </a:extLst>
          </p:cNvPr>
          <p:cNvSpPr txBox="1"/>
          <p:nvPr/>
        </p:nvSpPr>
        <p:spPr>
          <a:xfrm>
            <a:off x="2514599" y="4375022"/>
            <a:ext cx="2456669" cy="3183905"/>
          </a:xfrm>
          <a:prstGeom prst="rect">
            <a:avLst/>
          </a:prstGeom>
          <a:noFill/>
        </p:spPr>
        <p:txBody>
          <a:bodyPr wrap="square" rtlCol="0">
            <a:normAutofit/>
          </a:bodyPr>
          <a:lstStyle/>
          <a:p>
            <a:endParaRPr lang="en-US" sz="900" b="1" dirty="0">
              <a:latin typeface="Arial Narrow" panose="020B0606020202030204" pitchFamily="34" charset="0"/>
            </a:endParaRPr>
          </a:p>
        </p:txBody>
      </p:sp>
    </p:spTree>
    <p:extLst>
      <p:ext uri="{BB962C8B-B14F-4D97-AF65-F5344CB8AC3E}">
        <p14:creationId xmlns:p14="http://schemas.microsoft.com/office/powerpoint/2010/main" val="18273409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F4D2B7B-9D09-4B76-93E3-0F00BB23C2AA}"/>
              </a:ext>
            </a:extLst>
          </p:cNvPr>
          <p:cNvSpPr txBox="1"/>
          <p:nvPr/>
        </p:nvSpPr>
        <p:spPr>
          <a:xfrm>
            <a:off x="498663" y="3845563"/>
            <a:ext cx="1692976" cy="431015"/>
          </a:xfrm>
          <a:prstGeom prst="rect">
            <a:avLst/>
          </a:prstGeom>
          <a:solidFill>
            <a:schemeClr val="tx1"/>
          </a:solidFill>
        </p:spPr>
        <p:txBody>
          <a:bodyPr wrap="square" rtlCol="0">
            <a:spAutoFit/>
          </a:bodyPr>
          <a:lstStyle/>
          <a:p>
            <a:pPr algn="ctr"/>
            <a:r>
              <a:rPr lang="en-US" sz="1238" b="1" dirty="0">
                <a:solidFill>
                  <a:schemeClr val="bg1"/>
                </a:solidFill>
                <a:latin typeface="Century Gothic" panose="020B0502020202020204" pitchFamily="34" charset="0"/>
              </a:rPr>
              <a:t>Sarah McGuinness</a:t>
            </a:r>
          </a:p>
          <a:p>
            <a:pPr algn="ctr"/>
            <a:r>
              <a:rPr lang="en-US" sz="963" b="1" dirty="0">
                <a:solidFill>
                  <a:srgbClr val="FFC000"/>
                </a:solidFill>
                <a:latin typeface="Century Gothic" panose="020B0502020202020204" pitchFamily="34" charset="0"/>
              </a:rPr>
              <a:t>Cheer</a:t>
            </a:r>
          </a:p>
        </p:txBody>
      </p:sp>
      <p:sp>
        <p:nvSpPr>
          <p:cNvPr id="10" name="TextBox 9">
            <a:extLst>
              <a:ext uri="{FF2B5EF4-FFF2-40B4-BE49-F238E27FC236}">
                <a16:creationId xmlns:a16="http://schemas.microsoft.com/office/drawing/2014/main" id="{0C3BCE1A-CD3F-4846-BECB-CBFB1FDC4282}"/>
              </a:ext>
            </a:extLst>
          </p:cNvPr>
          <p:cNvSpPr txBox="1"/>
          <p:nvPr/>
        </p:nvSpPr>
        <p:spPr>
          <a:xfrm>
            <a:off x="261937" y="190257"/>
            <a:ext cx="4505325" cy="727122"/>
          </a:xfrm>
          <a:prstGeom prst="rect">
            <a:avLst/>
          </a:prstGeom>
          <a:noFill/>
        </p:spPr>
        <p:txBody>
          <a:bodyPr wrap="square" rtlCol="0">
            <a:spAutoFit/>
          </a:bodyPr>
          <a:lstStyle/>
          <a:p>
            <a:pPr algn="ctr"/>
            <a:r>
              <a:rPr lang="en-US" sz="1100" dirty="0">
                <a:latin typeface="Century Gothic" panose="020B0502020202020204" pitchFamily="34" charset="0"/>
              </a:rPr>
              <a:t>2019 - 2020 </a:t>
            </a:r>
          </a:p>
          <a:p>
            <a:pPr algn="ctr"/>
            <a:r>
              <a:rPr lang="en-US" sz="1650" b="1" dirty="0">
                <a:latin typeface="Century Gothic" panose="020B0502020202020204" pitchFamily="34" charset="0"/>
              </a:rPr>
              <a:t>ATHLETE OF THE YEAR</a:t>
            </a:r>
          </a:p>
          <a:p>
            <a:pPr algn="ctr"/>
            <a:r>
              <a:rPr lang="en-US" sz="1375" dirty="0">
                <a:latin typeface="Century Gothic" panose="020B0502020202020204" pitchFamily="34" charset="0"/>
              </a:rPr>
              <a:t>All Year Team Nominees</a:t>
            </a:r>
          </a:p>
        </p:txBody>
      </p:sp>
      <p:sp>
        <p:nvSpPr>
          <p:cNvPr id="12" name="TextBox 11">
            <a:extLst>
              <a:ext uri="{FF2B5EF4-FFF2-40B4-BE49-F238E27FC236}">
                <a16:creationId xmlns:a16="http://schemas.microsoft.com/office/drawing/2014/main" id="{58CAA058-021A-4A04-8606-9B34E039FD93}"/>
              </a:ext>
            </a:extLst>
          </p:cNvPr>
          <p:cNvSpPr txBox="1"/>
          <p:nvPr/>
        </p:nvSpPr>
        <p:spPr>
          <a:xfrm>
            <a:off x="530996" y="7130930"/>
            <a:ext cx="1571625" cy="431015"/>
          </a:xfrm>
          <a:prstGeom prst="rect">
            <a:avLst/>
          </a:prstGeom>
          <a:solidFill>
            <a:schemeClr val="tx1"/>
          </a:solidFill>
        </p:spPr>
        <p:txBody>
          <a:bodyPr wrap="square" rtlCol="0">
            <a:spAutoFit/>
          </a:bodyPr>
          <a:lstStyle/>
          <a:p>
            <a:pPr algn="ctr"/>
            <a:r>
              <a:rPr lang="en-US" sz="1238" b="1" dirty="0">
                <a:solidFill>
                  <a:schemeClr val="bg1"/>
                </a:solidFill>
                <a:latin typeface="Century Gothic" panose="020B0502020202020204" pitchFamily="34" charset="0"/>
              </a:rPr>
              <a:t>Dana Goldstein</a:t>
            </a:r>
          </a:p>
          <a:p>
            <a:pPr algn="ctr"/>
            <a:r>
              <a:rPr lang="en-US" sz="963" b="1" dirty="0">
                <a:solidFill>
                  <a:srgbClr val="FFC000"/>
                </a:solidFill>
                <a:latin typeface="Century Gothic" panose="020B0502020202020204" pitchFamily="34" charset="0"/>
              </a:rPr>
              <a:t>Spirit </a:t>
            </a:r>
          </a:p>
        </p:txBody>
      </p:sp>
      <p:pic>
        <p:nvPicPr>
          <p:cNvPr id="4" name="Picture 3" descr="A person smiling for the camera&#10;&#10;Description automatically generated">
            <a:extLst>
              <a:ext uri="{FF2B5EF4-FFF2-40B4-BE49-F238E27FC236}">
                <a16:creationId xmlns:a16="http://schemas.microsoft.com/office/drawing/2014/main" id="{01EE5E02-87FB-4841-B6ED-CA604A92B7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937" y="1107740"/>
            <a:ext cx="2194040" cy="2743200"/>
          </a:xfrm>
          <a:prstGeom prst="rect">
            <a:avLst/>
          </a:prstGeom>
        </p:spPr>
      </p:pic>
      <p:pic>
        <p:nvPicPr>
          <p:cNvPr id="17" name="Picture 16" descr="A person smiling for the camera&#10;&#10;Description automatically generated">
            <a:extLst>
              <a:ext uri="{FF2B5EF4-FFF2-40B4-BE49-F238E27FC236}">
                <a16:creationId xmlns:a16="http://schemas.microsoft.com/office/drawing/2014/main" id="{1809797C-A963-48E9-8256-A6B29D99E2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71" y="4387730"/>
            <a:ext cx="2194734" cy="2743200"/>
          </a:xfrm>
          <a:prstGeom prst="rect">
            <a:avLst/>
          </a:prstGeom>
        </p:spPr>
      </p:pic>
      <p:sp>
        <p:nvSpPr>
          <p:cNvPr id="11" name="TextBox 10">
            <a:extLst>
              <a:ext uri="{FF2B5EF4-FFF2-40B4-BE49-F238E27FC236}">
                <a16:creationId xmlns:a16="http://schemas.microsoft.com/office/drawing/2014/main" id="{CEF9DE65-AAB3-454F-A593-B68BBD128FCC}"/>
              </a:ext>
            </a:extLst>
          </p:cNvPr>
          <p:cNvSpPr txBox="1"/>
          <p:nvPr/>
        </p:nvSpPr>
        <p:spPr>
          <a:xfrm>
            <a:off x="2514599" y="1105359"/>
            <a:ext cx="2456668" cy="3162324"/>
          </a:xfrm>
          <a:prstGeom prst="rect">
            <a:avLst/>
          </a:prstGeom>
          <a:noFill/>
        </p:spPr>
        <p:txBody>
          <a:bodyPr wrap="square" rtlCol="0">
            <a:noAutofit/>
          </a:bodyPr>
          <a:lstStyle/>
          <a:p>
            <a:r>
              <a:rPr lang="en-US" sz="900" dirty="0"/>
              <a:t>I will be attending The University of Kansas in the Fall. Over the past four years I have met so many people through cheer that I have grown very close to. In addition to meeting great people, I've been taught a whole new level of responsibility and teamwork. My favorite memory from this past year was the Remember the Titans night game at Pen. The stands were packed to the brim and the energy was crazy. It was a fun crowd to perform for, a good game and a great night. I would like to thank my parents for their endless support coming to countless games and competitions. I’d also like to thank my coach, Kim Stoneman for all of the hard work and long hours she's put into the team. Lastly, I want to thank the zoo for always showing up and having a good time.</a:t>
            </a:r>
            <a:endParaRPr lang="en-US" sz="900" b="1" dirty="0">
              <a:latin typeface="Arial Narrow" panose="020B0606020202030204" pitchFamily="34" charset="0"/>
            </a:endParaRPr>
          </a:p>
        </p:txBody>
      </p:sp>
      <p:sp>
        <p:nvSpPr>
          <p:cNvPr id="13" name="TextBox 12">
            <a:extLst>
              <a:ext uri="{FF2B5EF4-FFF2-40B4-BE49-F238E27FC236}">
                <a16:creationId xmlns:a16="http://schemas.microsoft.com/office/drawing/2014/main" id="{2DF53793-31F1-4B36-9683-D9673F5467A9}"/>
              </a:ext>
            </a:extLst>
          </p:cNvPr>
          <p:cNvSpPr txBox="1"/>
          <p:nvPr/>
        </p:nvSpPr>
        <p:spPr>
          <a:xfrm>
            <a:off x="2514599" y="4375022"/>
            <a:ext cx="2456669" cy="3183905"/>
          </a:xfrm>
          <a:prstGeom prst="rect">
            <a:avLst/>
          </a:prstGeom>
          <a:noFill/>
        </p:spPr>
        <p:txBody>
          <a:bodyPr wrap="square" rtlCol="0">
            <a:normAutofit/>
          </a:bodyPr>
          <a:lstStyle/>
          <a:p>
            <a:r>
              <a:rPr lang="en-US" sz="900" dirty="0"/>
              <a:t>I will be attending the University of California Davis next year. My time on song at Peninsula made me into the dancer and spirited student I am today. I’ll never forget doing the zoo groove every game and performing in front of all my friends. Thank you to my teammates, parents, coaches, and everyone else that’s been around these past four years. It’s been a good ride.</a:t>
            </a:r>
            <a:endParaRPr lang="en-US" sz="900" b="1" dirty="0">
              <a:latin typeface="Arial Narrow" panose="020B0606020202030204" pitchFamily="34" charset="0"/>
            </a:endParaRPr>
          </a:p>
        </p:txBody>
      </p:sp>
    </p:spTree>
    <p:extLst>
      <p:ext uri="{BB962C8B-B14F-4D97-AF65-F5344CB8AC3E}">
        <p14:creationId xmlns:p14="http://schemas.microsoft.com/office/powerpoint/2010/main" val="2910406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69428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73924" y="3870607"/>
            <a:ext cx="1571625" cy="431015"/>
          </a:xfrm>
          <a:prstGeom prst="rect">
            <a:avLst/>
          </a:prstGeom>
          <a:solidFill>
            <a:schemeClr val="tx1"/>
          </a:solidFill>
        </p:spPr>
        <p:txBody>
          <a:bodyPr wrap="square" rtlCol="0">
            <a:spAutoFit/>
          </a:bodyPr>
          <a:lstStyle/>
          <a:p>
            <a:pPr algn="ctr"/>
            <a:r>
              <a:rPr lang="en-US" sz="1238" b="1" dirty="0">
                <a:solidFill>
                  <a:schemeClr val="bg1"/>
                </a:solidFill>
                <a:latin typeface="Century Gothic" panose="020B0502020202020204" pitchFamily="34" charset="0"/>
              </a:rPr>
              <a:t>Lani Hollingsworth</a:t>
            </a:r>
          </a:p>
          <a:p>
            <a:pPr algn="ctr"/>
            <a:r>
              <a:rPr lang="en-US" sz="963" b="1" dirty="0">
                <a:solidFill>
                  <a:srgbClr val="FFC000"/>
                </a:solidFill>
                <a:latin typeface="Century Gothic" panose="020B0502020202020204" pitchFamily="34" charset="0"/>
              </a:rPr>
              <a:t>Varsity Dance</a:t>
            </a:r>
          </a:p>
        </p:txBody>
      </p:sp>
      <p:sp>
        <p:nvSpPr>
          <p:cNvPr id="10" name="TextBox 9">
            <a:extLst>
              <a:ext uri="{FF2B5EF4-FFF2-40B4-BE49-F238E27FC236}">
                <a16:creationId xmlns:a16="http://schemas.microsoft.com/office/drawing/2014/main" id="{0C3BCE1A-CD3F-4846-BECB-CBFB1FDC4282}"/>
              </a:ext>
            </a:extLst>
          </p:cNvPr>
          <p:cNvSpPr txBox="1"/>
          <p:nvPr/>
        </p:nvSpPr>
        <p:spPr>
          <a:xfrm>
            <a:off x="261937" y="190257"/>
            <a:ext cx="4505325" cy="727122"/>
          </a:xfrm>
          <a:prstGeom prst="rect">
            <a:avLst/>
          </a:prstGeom>
          <a:noFill/>
        </p:spPr>
        <p:txBody>
          <a:bodyPr wrap="square" rtlCol="0">
            <a:spAutoFit/>
          </a:bodyPr>
          <a:lstStyle/>
          <a:p>
            <a:pPr algn="ctr"/>
            <a:r>
              <a:rPr lang="en-US" sz="1100" dirty="0">
                <a:latin typeface="Century Gothic" panose="020B0502020202020204" pitchFamily="34" charset="0"/>
              </a:rPr>
              <a:t>2019 - 2020 </a:t>
            </a:r>
          </a:p>
          <a:p>
            <a:pPr algn="ctr"/>
            <a:r>
              <a:rPr lang="en-US" sz="1650" b="1" dirty="0">
                <a:latin typeface="Century Gothic" panose="020B0502020202020204" pitchFamily="34" charset="0"/>
              </a:rPr>
              <a:t>ATHLETE OF THE YEAR</a:t>
            </a:r>
          </a:p>
          <a:p>
            <a:pPr algn="ctr"/>
            <a:r>
              <a:rPr lang="en-US" sz="1375" dirty="0">
                <a:latin typeface="Century Gothic" panose="020B0502020202020204" pitchFamily="34" charset="0"/>
              </a:rPr>
              <a:t>All Year Team Nominees</a:t>
            </a:r>
          </a:p>
        </p:txBody>
      </p:sp>
      <p:pic>
        <p:nvPicPr>
          <p:cNvPr id="6" name="Picture 5" descr="A person smiling for the camera&#10;&#10;Description automatically generated">
            <a:extLst>
              <a:ext uri="{FF2B5EF4-FFF2-40B4-BE49-F238E27FC236}">
                <a16:creationId xmlns:a16="http://schemas.microsoft.com/office/drawing/2014/main" id="{6CB44C42-CF60-4FB4-9F19-8E9EAE7DA1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935" y="1127407"/>
            <a:ext cx="2195601" cy="2743200"/>
          </a:xfrm>
          <a:prstGeom prst="rect">
            <a:avLst/>
          </a:prstGeom>
        </p:spPr>
      </p:pic>
      <p:sp>
        <p:nvSpPr>
          <p:cNvPr id="11" name="TextBox 10">
            <a:extLst>
              <a:ext uri="{FF2B5EF4-FFF2-40B4-BE49-F238E27FC236}">
                <a16:creationId xmlns:a16="http://schemas.microsoft.com/office/drawing/2014/main" id="{C88C079F-C960-4466-822F-2616ED564A7C}"/>
              </a:ext>
            </a:extLst>
          </p:cNvPr>
          <p:cNvSpPr txBox="1"/>
          <p:nvPr/>
        </p:nvSpPr>
        <p:spPr>
          <a:xfrm>
            <a:off x="2514599" y="1105359"/>
            <a:ext cx="2456668" cy="3162324"/>
          </a:xfrm>
          <a:prstGeom prst="rect">
            <a:avLst/>
          </a:prstGeom>
          <a:noFill/>
        </p:spPr>
        <p:txBody>
          <a:bodyPr wrap="square" rtlCol="0">
            <a:noAutofit/>
          </a:bodyPr>
          <a:lstStyle/>
          <a:p>
            <a:r>
              <a:rPr lang="en-US" sz="900" dirty="0"/>
              <a:t>I will be attending UC Berkeley in the fall, and I will be joining a dance company at the school. My 4 years on the Varsity Dance team at Peninsula has changed me forever. It has taught me the power of teamwork, perseverance in the face of numerous obstacles, and most of all, enjoying the hard work I put into every practice. One of my fondest memories from dance at Peninsula is when we went to finals at our dance Nationals with one of my favorite dances ever, Let It Be. We were so ecstatic, and we poured our hearts out on the dance floor, a feeling I will never forget. Thank you to Ms. Hendrick, who has been the most inspiring coach these years, to all the parents who always showed us love and support, and to ABC for their generous contributions to the dance program.</a:t>
            </a:r>
            <a:endParaRPr lang="en-US" sz="300" b="1" dirty="0">
              <a:latin typeface="Arial Narrow" panose="020B0606020202030204" pitchFamily="34" charset="0"/>
            </a:endParaRPr>
          </a:p>
        </p:txBody>
      </p:sp>
      <p:sp>
        <p:nvSpPr>
          <p:cNvPr id="13" name="TextBox 12">
            <a:extLst>
              <a:ext uri="{FF2B5EF4-FFF2-40B4-BE49-F238E27FC236}">
                <a16:creationId xmlns:a16="http://schemas.microsoft.com/office/drawing/2014/main" id="{C9B92185-C2E2-4224-9AD6-5144C99844A2}"/>
              </a:ext>
            </a:extLst>
          </p:cNvPr>
          <p:cNvSpPr txBox="1"/>
          <p:nvPr/>
        </p:nvSpPr>
        <p:spPr>
          <a:xfrm>
            <a:off x="2514599" y="4375022"/>
            <a:ext cx="2456669" cy="3183905"/>
          </a:xfrm>
          <a:prstGeom prst="rect">
            <a:avLst/>
          </a:prstGeom>
          <a:noFill/>
        </p:spPr>
        <p:txBody>
          <a:bodyPr wrap="square" rtlCol="0">
            <a:normAutofit/>
          </a:bodyPr>
          <a:lstStyle/>
          <a:p>
            <a:endParaRPr lang="en-US" sz="900" b="1" dirty="0">
              <a:latin typeface="Arial Narrow" panose="020B0606020202030204" pitchFamily="34" charset="0"/>
            </a:endParaRPr>
          </a:p>
        </p:txBody>
      </p:sp>
    </p:spTree>
    <p:extLst>
      <p:ext uri="{BB962C8B-B14F-4D97-AF65-F5344CB8AC3E}">
        <p14:creationId xmlns:p14="http://schemas.microsoft.com/office/powerpoint/2010/main" val="1174988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2764" y="150041"/>
            <a:ext cx="4400550" cy="515526"/>
          </a:xfrm>
          <a:prstGeom prst="rect">
            <a:avLst/>
          </a:prstGeom>
          <a:noFill/>
        </p:spPr>
        <p:txBody>
          <a:bodyPr wrap="square" rtlCol="0">
            <a:spAutoFit/>
          </a:bodyPr>
          <a:lstStyle/>
          <a:p>
            <a:pPr algn="ctr"/>
            <a:r>
              <a:rPr lang="en-US" sz="1100" dirty="0">
                <a:latin typeface="Century Gothic" panose="020B0502020202020204" pitchFamily="34" charset="0"/>
              </a:rPr>
              <a:t>2019 - 2020 </a:t>
            </a:r>
          </a:p>
          <a:p>
            <a:pPr algn="ctr"/>
            <a:r>
              <a:rPr lang="en-US" sz="1650" b="1" dirty="0">
                <a:latin typeface="Century Gothic" panose="020B0502020202020204" pitchFamily="34" charset="0"/>
              </a:rPr>
              <a:t>At-Large &amp; Special Invite</a:t>
            </a:r>
          </a:p>
        </p:txBody>
      </p:sp>
      <p:sp>
        <p:nvSpPr>
          <p:cNvPr id="9" name="TextBox 8"/>
          <p:cNvSpPr txBox="1"/>
          <p:nvPr/>
        </p:nvSpPr>
        <p:spPr>
          <a:xfrm>
            <a:off x="304622" y="3771482"/>
            <a:ext cx="2091865" cy="536750"/>
          </a:xfrm>
          <a:prstGeom prst="rect">
            <a:avLst/>
          </a:prstGeom>
          <a:solidFill>
            <a:schemeClr val="tx1"/>
          </a:solidFill>
        </p:spPr>
        <p:txBody>
          <a:bodyPr wrap="square" rtlCol="0">
            <a:spAutoFit/>
          </a:bodyPr>
          <a:lstStyle/>
          <a:p>
            <a:pPr algn="ctr"/>
            <a:r>
              <a:rPr lang="en-US" sz="1238" b="1" dirty="0">
                <a:solidFill>
                  <a:schemeClr val="bg1"/>
                </a:solidFill>
                <a:latin typeface="Century Gothic" panose="020B0502020202020204" pitchFamily="34" charset="0"/>
              </a:rPr>
              <a:t>Alicia Carmona Cornejo</a:t>
            </a:r>
          </a:p>
          <a:p>
            <a:pPr algn="ctr"/>
            <a:r>
              <a:rPr lang="en-US" sz="825" b="1" dirty="0">
                <a:solidFill>
                  <a:srgbClr val="FFC000"/>
                </a:solidFill>
                <a:latin typeface="Century Gothic" panose="020B0502020202020204" pitchFamily="34" charset="0"/>
              </a:rPr>
              <a:t>Girls Tennis</a:t>
            </a:r>
          </a:p>
          <a:p>
            <a:pPr algn="ctr"/>
            <a:r>
              <a:rPr lang="en-US" sz="825" b="1" dirty="0">
                <a:solidFill>
                  <a:srgbClr val="FFC000"/>
                </a:solidFill>
                <a:latin typeface="Century Gothic" panose="020B0502020202020204" pitchFamily="34" charset="0"/>
              </a:rPr>
              <a:t>AT-LARGE INVITE </a:t>
            </a:r>
          </a:p>
        </p:txBody>
      </p:sp>
      <p:sp>
        <p:nvSpPr>
          <p:cNvPr id="10" name="TextBox 9"/>
          <p:cNvSpPr txBox="1"/>
          <p:nvPr/>
        </p:nvSpPr>
        <p:spPr>
          <a:xfrm>
            <a:off x="567794" y="7057149"/>
            <a:ext cx="1570778" cy="536750"/>
          </a:xfrm>
          <a:prstGeom prst="rect">
            <a:avLst/>
          </a:prstGeom>
          <a:solidFill>
            <a:schemeClr val="tx1"/>
          </a:solidFill>
        </p:spPr>
        <p:txBody>
          <a:bodyPr wrap="square" rtlCol="0">
            <a:spAutoFit/>
          </a:bodyPr>
          <a:lstStyle/>
          <a:p>
            <a:pPr algn="ctr"/>
            <a:r>
              <a:rPr lang="en-US" sz="1238" b="1" dirty="0">
                <a:solidFill>
                  <a:schemeClr val="bg1"/>
                </a:solidFill>
                <a:latin typeface="Century Gothic" panose="020B0502020202020204" pitchFamily="34" charset="0"/>
              </a:rPr>
              <a:t>Caleb Hall</a:t>
            </a:r>
          </a:p>
          <a:p>
            <a:pPr algn="ctr"/>
            <a:r>
              <a:rPr lang="en-US" sz="825" b="1" dirty="0">
                <a:solidFill>
                  <a:srgbClr val="FFC000"/>
                </a:solidFill>
                <a:latin typeface="Century Gothic" panose="020B0502020202020204" pitchFamily="34" charset="0"/>
              </a:rPr>
              <a:t>Boys Basketball</a:t>
            </a:r>
          </a:p>
          <a:p>
            <a:pPr algn="ctr"/>
            <a:r>
              <a:rPr lang="en-US" sz="825" b="1" dirty="0">
                <a:solidFill>
                  <a:srgbClr val="FFC000"/>
                </a:solidFill>
                <a:latin typeface="Century Gothic" panose="020B0502020202020204" pitchFamily="34" charset="0"/>
              </a:rPr>
              <a:t>AT-LARGE INVITE</a:t>
            </a:r>
            <a:endParaRPr lang="en-US" sz="1100" b="1" dirty="0">
              <a:solidFill>
                <a:srgbClr val="FFC000"/>
              </a:solidFill>
              <a:latin typeface="Century Gothic" panose="020B0502020202020204" pitchFamily="34" charset="0"/>
            </a:endParaRPr>
          </a:p>
        </p:txBody>
      </p:sp>
      <p:pic>
        <p:nvPicPr>
          <p:cNvPr id="7" name="Picture 6" descr="A person smiling for the camera&#10;&#10;Description automatically generated">
            <a:extLst>
              <a:ext uri="{FF2B5EF4-FFF2-40B4-BE49-F238E27FC236}">
                <a16:creationId xmlns:a16="http://schemas.microsoft.com/office/drawing/2014/main" id="{9D28859E-5F31-45B4-8880-3FF9776329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0809" y="1028282"/>
            <a:ext cx="2194734" cy="2743200"/>
          </a:xfrm>
          <a:prstGeom prst="rect">
            <a:avLst/>
          </a:prstGeom>
        </p:spPr>
      </p:pic>
      <p:pic>
        <p:nvPicPr>
          <p:cNvPr id="18" name="Picture 17" descr="A person wearing a suit and tie&#10;&#10;Description automatically generated">
            <a:extLst>
              <a:ext uri="{FF2B5EF4-FFF2-40B4-BE49-F238E27FC236}">
                <a16:creationId xmlns:a16="http://schemas.microsoft.com/office/drawing/2014/main" id="{542A5FEE-2349-4582-BA59-355A588943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5549" y="4364923"/>
            <a:ext cx="2194907" cy="2743200"/>
          </a:xfrm>
          <a:prstGeom prst="rect">
            <a:avLst/>
          </a:prstGeom>
        </p:spPr>
      </p:pic>
      <p:sp>
        <p:nvSpPr>
          <p:cNvPr id="11" name="TextBox 10">
            <a:extLst>
              <a:ext uri="{FF2B5EF4-FFF2-40B4-BE49-F238E27FC236}">
                <a16:creationId xmlns:a16="http://schemas.microsoft.com/office/drawing/2014/main" id="{70119D55-2589-4C2C-B007-76B154E1F6C7}"/>
              </a:ext>
            </a:extLst>
          </p:cNvPr>
          <p:cNvSpPr txBox="1"/>
          <p:nvPr/>
        </p:nvSpPr>
        <p:spPr>
          <a:xfrm>
            <a:off x="2514599" y="1053769"/>
            <a:ext cx="2456668" cy="3162324"/>
          </a:xfrm>
          <a:prstGeom prst="rect">
            <a:avLst/>
          </a:prstGeom>
          <a:noFill/>
        </p:spPr>
        <p:txBody>
          <a:bodyPr wrap="square" rtlCol="0">
            <a:noAutofit/>
          </a:bodyPr>
          <a:lstStyle/>
          <a:p>
            <a:r>
              <a:rPr lang="en-US" sz="900" dirty="0"/>
              <a:t>I will be attending Pomona College in the fall and will be playing on the Pomona-Pitzer Women's tennis team. Playing four years of varsity at Peninsula has been such a great experience and I will always cherish it. Being part of the team meant being in a wonderful family who always supported me. My favorite memory was winning my three matches in CIF semi-finals and allowing my team to make it to the finals where we ended up winning the championship. I would like to thank all my coaches and parents for giving me these opportunities to succeed in tennis. I would especially like to thank my teammates for making my four years of high school tennis so memorable. </a:t>
            </a:r>
            <a:endParaRPr lang="en-US" sz="100" b="1" dirty="0">
              <a:latin typeface="Arial Narrow" panose="020B0606020202030204" pitchFamily="34" charset="0"/>
            </a:endParaRPr>
          </a:p>
        </p:txBody>
      </p:sp>
      <p:sp>
        <p:nvSpPr>
          <p:cNvPr id="12" name="TextBox 11">
            <a:extLst>
              <a:ext uri="{FF2B5EF4-FFF2-40B4-BE49-F238E27FC236}">
                <a16:creationId xmlns:a16="http://schemas.microsoft.com/office/drawing/2014/main" id="{C67DCA06-E192-428F-B8A9-0066E4B42744}"/>
              </a:ext>
            </a:extLst>
          </p:cNvPr>
          <p:cNvSpPr txBox="1"/>
          <p:nvPr/>
        </p:nvSpPr>
        <p:spPr>
          <a:xfrm>
            <a:off x="2503039" y="4330903"/>
            <a:ext cx="2456669" cy="3183905"/>
          </a:xfrm>
          <a:prstGeom prst="rect">
            <a:avLst/>
          </a:prstGeom>
          <a:noFill/>
        </p:spPr>
        <p:txBody>
          <a:bodyPr wrap="square" rtlCol="0">
            <a:normAutofit/>
          </a:bodyPr>
          <a:lstStyle/>
          <a:p>
            <a:r>
              <a:rPr lang="en-US" sz="900" dirty="0"/>
              <a:t>My time playing basketball at Peninsula has been a special four years, competing on the court with people who quickly became some of my closest friends. I want to thank my family for the support they provided, the coaches for their continual guidance and dedication to me and the program, and my teammates for the special moments we spent together playing as hard as we could in front of the ZOO...especially the moments playing our rival PV, which were games I will remember for the rest of my life. I have never experienced camaraderie quite like the teams I've played for at Peninsula, and for that I thank them. Next year, I will be attending Cal Poly SLO as an engineering major and intend to try out for the team as a walk-on.</a:t>
            </a:r>
            <a:endParaRPr lang="en-US" sz="500" b="1" dirty="0">
              <a:latin typeface="Arial Narrow" panose="020B0606020202030204" pitchFamily="34" charset="0"/>
            </a:endParaRPr>
          </a:p>
        </p:txBody>
      </p:sp>
    </p:spTree>
    <p:extLst>
      <p:ext uri="{BB962C8B-B14F-4D97-AF65-F5344CB8AC3E}">
        <p14:creationId xmlns:p14="http://schemas.microsoft.com/office/powerpoint/2010/main" val="17195681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2764" y="150041"/>
            <a:ext cx="4400550" cy="515526"/>
          </a:xfrm>
          <a:prstGeom prst="rect">
            <a:avLst/>
          </a:prstGeom>
          <a:noFill/>
        </p:spPr>
        <p:txBody>
          <a:bodyPr wrap="square" rtlCol="0">
            <a:spAutoFit/>
          </a:bodyPr>
          <a:lstStyle/>
          <a:p>
            <a:pPr algn="ctr"/>
            <a:r>
              <a:rPr lang="en-US" sz="1100" dirty="0">
                <a:latin typeface="Century Gothic" panose="020B0502020202020204" pitchFamily="34" charset="0"/>
              </a:rPr>
              <a:t>2019 - 2020 </a:t>
            </a:r>
          </a:p>
          <a:p>
            <a:pPr algn="ctr"/>
            <a:r>
              <a:rPr lang="en-US" sz="1650" b="1" dirty="0">
                <a:latin typeface="Century Gothic" panose="020B0502020202020204" pitchFamily="34" charset="0"/>
              </a:rPr>
              <a:t>At-Large &amp; Special Invite</a:t>
            </a:r>
          </a:p>
        </p:txBody>
      </p:sp>
      <p:sp>
        <p:nvSpPr>
          <p:cNvPr id="13" name="TextBox 12">
            <a:extLst>
              <a:ext uri="{FF2B5EF4-FFF2-40B4-BE49-F238E27FC236}">
                <a16:creationId xmlns:a16="http://schemas.microsoft.com/office/drawing/2014/main" id="{F7357ACD-9E61-4B30-802D-B4688582D837}"/>
              </a:ext>
            </a:extLst>
          </p:cNvPr>
          <p:cNvSpPr txBox="1"/>
          <p:nvPr/>
        </p:nvSpPr>
        <p:spPr>
          <a:xfrm>
            <a:off x="539984" y="3777020"/>
            <a:ext cx="1571625" cy="536750"/>
          </a:xfrm>
          <a:prstGeom prst="rect">
            <a:avLst/>
          </a:prstGeom>
          <a:solidFill>
            <a:schemeClr val="tx1"/>
          </a:solidFill>
        </p:spPr>
        <p:txBody>
          <a:bodyPr wrap="square" rtlCol="0">
            <a:spAutoFit/>
          </a:bodyPr>
          <a:lstStyle/>
          <a:p>
            <a:pPr algn="ctr"/>
            <a:r>
              <a:rPr lang="en-US" sz="1238" b="1" dirty="0">
                <a:solidFill>
                  <a:schemeClr val="bg1"/>
                </a:solidFill>
                <a:latin typeface="Century Gothic" panose="020B0502020202020204" pitchFamily="34" charset="0"/>
              </a:rPr>
              <a:t>Troy Simpkins</a:t>
            </a:r>
          </a:p>
          <a:p>
            <a:pPr algn="ctr"/>
            <a:r>
              <a:rPr lang="en-US" sz="825" b="1" dirty="0">
                <a:solidFill>
                  <a:srgbClr val="FFC000"/>
                </a:solidFill>
                <a:latin typeface="Century Gothic" panose="020B0502020202020204" pitchFamily="34" charset="0"/>
              </a:rPr>
              <a:t>Boys Basketball &amp; Lacrosse</a:t>
            </a:r>
          </a:p>
          <a:p>
            <a:pPr algn="ctr"/>
            <a:r>
              <a:rPr lang="en-US" sz="825" b="1" dirty="0">
                <a:solidFill>
                  <a:srgbClr val="FFC000"/>
                </a:solidFill>
                <a:latin typeface="Century Gothic" panose="020B0502020202020204" pitchFamily="34" charset="0"/>
              </a:rPr>
              <a:t>SPECIAL INVITE </a:t>
            </a:r>
          </a:p>
        </p:txBody>
      </p:sp>
      <p:pic>
        <p:nvPicPr>
          <p:cNvPr id="4" name="Picture 3" descr="A person wearing a suit and tie&#10;&#10;Description automatically generated">
            <a:extLst>
              <a:ext uri="{FF2B5EF4-FFF2-40B4-BE49-F238E27FC236}">
                <a16:creationId xmlns:a16="http://schemas.microsoft.com/office/drawing/2014/main" id="{93660EF1-31E1-4A1F-9BEF-6C0E266565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599" y="1047258"/>
            <a:ext cx="2194396" cy="2743200"/>
          </a:xfrm>
          <a:prstGeom prst="rect">
            <a:avLst/>
          </a:prstGeom>
        </p:spPr>
      </p:pic>
      <p:sp>
        <p:nvSpPr>
          <p:cNvPr id="11" name="TextBox 10">
            <a:extLst>
              <a:ext uri="{FF2B5EF4-FFF2-40B4-BE49-F238E27FC236}">
                <a16:creationId xmlns:a16="http://schemas.microsoft.com/office/drawing/2014/main" id="{7C9BB1A3-5F46-4FF3-AE8F-B05ABD0825B2}"/>
              </a:ext>
            </a:extLst>
          </p:cNvPr>
          <p:cNvSpPr txBox="1"/>
          <p:nvPr/>
        </p:nvSpPr>
        <p:spPr>
          <a:xfrm>
            <a:off x="539984" y="7076916"/>
            <a:ext cx="1571625" cy="536750"/>
          </a:xfrm>
          <a:prstGeom prst="rect">
            <a:avLst/>
          </a:prstGeom>
          <a:solidFill>
            <a:schemeClr val="tx1"/>
          </a:solidFill>
        </p:spPr>
        <p:txBody>
          <a:bodyPr wrap="square" rtlCol="0">
            <a:spAutoFit/>
          </a:bodyPr>
          <a:lstStyle/>
          <a:p>
            <a:pPr algn="ctr"/>
            <a:r>
              <a:rPr lang="en-US" sz="1238" b="1" dirty="0">
                <a:solidFill>
                  <a:schemeClr val="bg1"/>
                </a:solidFill>
                <a:latin typeface="Century Gothic" panose="020B0502020202020204" pitchFamily="34" charset="0"/>
              </a:rPr>
              <a:t>Clarke Godbold</a:t>
            </a:r>
          </a:p>
          <a:p>
            <a:pPr algn="ctr"/>
            <a:r>
              <a:rPr lang="en-US" sz="825" b="1" dirty="0">
                <a:solidFill>
                  <a:srgbClr val="FFC000"/>
                </a:solidFill>
                <a:latin typeface="Century Gothic" panose="020B0502020202020204" pitchFamily="34" charset="0"/>
              </a:rPr>
              <a:t>Boys Volleyball</a:t>
            </a:r>
          </a:p>
          <a:p>
            <a:pPr algn="ctr"/>
            <a:r>
              <a:rPr lang="en-US" sz="825" b="1" dirty="0">
                <a:solidFill>
                  <a:srgbClr val="FFC000"/>
                </a:solidFill>
                <a:latin typeface="Century Gothic" panose="020B0502020202020204" pitchFamily="34" charset="0"/>
              </a:rPr>
              <a:t>AT-LARGE INVITE </a:t>
            </a:r>
          </a:p>
        </p:txBody>
      </p:sp>
      <p:pic>
        <p:nvPicPr>
          <p:cNvPr id="12" name="Picture 11" descr="A person wearing a suit and tie smiling at the camera&#10;&#10;Description automatically generated">
            <a:extLst>
              <a:ext uri="{FF2B5EF4-FFF2-40B4-BE49-F238E27FC236}">
                <a16:creationId xmlns:a16="http://schemas.microsoft.com/office/drawing/2014/main" id="{0C4A8BB0-2333-4FD8-AA02-D88879ED85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599" y="4351411"/>
            <a:ext cx="2194734" cy="2743200"/>
          </a:xfrm>
          <a:prstGeom prst="rect">
            <a:avLst/>
          </a:prstGeom>
        </p:spPr>
      </p:pic>
      <p:sp>
        <p:nvSpPr>
          <p:cNvPr id="14" name="TextBox 13">
            <a:extLst>
              <a:ext uri="{FF2B5EF4-FFF2-40B4-BE49-F238E27FC236}">
                <a16:creationId xmlns:a16="http://schemas.microsoft.com/office/drawing/2014/main" id="{6B1D01C4-3031-4ECE-9292-0F7F5DBE05B6}"/>
              </a:ext>
            </a:extLst>
          </p:cNvPr>
          <p:cNvSpPr txBox="1"/>
          <p:nvPr/>
        </p:nvSpPr>
        <p:spPr>
          <a:xfrm>
            <a:off x="2514600" y="1016118"/>
            <a:ext cx="2456668" cy="3162324"/>
          </a:xfrm>
          <a:prstGeom prst="rect">
            <a:avLst/>
          </a:prstGeom>
          <a:noFill/>
        </p:spPr>
        <p:txBody>
          <a:bodyPr wrap="square" rtlCol="0">
            <a:noAutofit/>
          </a:bodyPr>
          <a:lstStyle/>
          <a:p>
            <a:r>
              <a:rPr lang="en-US" sz="900" dirty="0"/>
              <a:t>Next year I will be attending the University of Southern California to study business. I hope to continue staying active by playing intramural or club sports. Playing sports at Peninsula has taught me what it is like to belong to a family outside of home. It has provided a platform for me to form relationships with some of my best friends. One of the highlights of my high school career was traveling to Orlando, Florida for a basketball tournament. The tournament was fun, but it was the time off the court that I'll never forget. Trips like that are what make me love my teammates. Finally, I would like to thank everyone who has helped me along the way. My parents are my number one supporters and the reason I have achieved such success. I also want to thank my coaches for not only being my coaches, but my mentors and friends. If it weren't for the trainers, I wouldn't have made it as far as I did. As a fairly injury-prone person, I was always in need of the trainers and they always accepted me with open arms. </a:t>
            </a:r>
            <a:endParaRPr lang="en-US" sz="100" b="1" dirty="0">
              <a:latin typeface="Arial Narrow" panose="020B0606020202030204" pitchFamily="34" charset="0"/>
            </a:endParaRPr>
          </a:p>
        </p:txBody>
      </p:sp>
      <p:sp>
        <p:nvSpPr>
          <p:cNvPr id="15" name="TextBox 14">
            <a:extLst>
              <a:ext uri="{FF2B5EF4-FFF2-40B4-BE49-F238E27FC236}">
                <a16:creationId xmlns:a16="http://schemas.microsoft.com/office/drawing/2014/main" id="{54D98740-A322-4F29-8B33-FE7B1A3FAF8A}"/>
              </a:ext>
            </a:extLst>
          </p:cNvPr>
          <p:cNvSpPr txBox="1"/>
          <p:nvPr/>
        </p:nvSpPr>
        <p:spPr>
          <a:xfrm>
            <a:off x="2503039" y="4330903"/>
            <a:ext cx="2456669" cy="3183905"/>
          </a:xfrm>
          <a:prstGeom prst="rect">
            <a:avLst/>
          </a:prstGeom>
          <a:noFill/>
        </p:spPr>
        <p:txBody>
          <a:bodyPr wrap="square" rtlCol="0">
            <a:normAutofit/>
          </a:bodyPr>
          <a:lstStyle/>
          <a:p>
            <a:r>
              <a:rPr lang="en-US" sz="900" dirty="0"/>
              <a:t>I will be going to Long Beach State and playing volleyball. My best memory is when we played in the semi-finals of the State Championships and it was a home game in front of the packed ZOO. We played against South my freshman year and got destroyed and I was so embarrassed. It changed my mindset and made me work hard, so that would never happen again. I'd like to thank my family, Coach B and Coach Kevin for sticking with me through highs and lows. I'd also like to thank Scott, the trainer, for always letting me come in early for treatment. I also want to thank all my teammates for all the laughs and making it a fun time on the court.</a:t>
            </a:r>
            <a:endParaRPr lang="en-US" sz="100" b="1" dirty="0">
              <a:latin typeface="Arial Narrow" panose="020B0606020202030204" pitchFamily="34" charset="0"/>
            </a:endParaRPr>
          </a:p>
        </p:txBody>
      </p:sp>
    </p:spTree>
    <p:extLst>
      <p:ext uri="{BB962C8B-B14F-4D97-AF65-F5344CB8AC3E}">
        <p14:creationId xmlns:p14="http://schemas.microsoft.com/office/powerpoint/2010/main" val="29356909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2764" y="150041"/>
            <a:ext cx="4400550" cy="515526"/>
          </a:xfrm>
          <a:prstGeom prst="rect">
            <a:avLst/>
          </a:prstGeom>
          <a:noFill/>
        </p:spPr>
        <p:txBody>
          <a:bodyPr wrap="square" rtlCol="0">
            <a:spAutoFit/>
          </a:bodyPr>
          <a:lstStyle/>
          <a:p>
            <a:pPr algn="ctr"/>
            <a:r>
              <a:rPr lang="en-US" sz="1100" dirty="0">
                <a:latin typeface="Century Gothic" panose="020B0502020202020204" pitchFamily="34" charset="0"/>
              </a:rPr>
              <a:t>2019 - 2020 </a:t>
            </a:r>
          </a:p>
          <a:p>
            <a:pPr algn="ctr"/>
            <a:r>
              <a:rPr lang="en-US" sz="1650" b="1" dirty="0">
                <a:latin typeface="Century Gothic" panose="020B0502020202020204" pitchFamily="34" charset="0"/>
              </a:rPr>
              <a:t>At-Large &amp; Special Invite</a:t>
            </a:r>
          </a:p>
        </p:txBody>
      </p:sp>
      <p:sp>
        <p:nvSpPr>
          <p:cNvPr id="9" name="TextBox 8"/>
          <p:cNvSpPr txBox="1"/>
          <p:nvPr/>
        </p:nvSpPr>
        <p:spPr>
          <a:xfrm>
            <a:off x="515076" y="7132819"/>
            <a:ext cx="1571625" cy="536750"/>
          </a:xfrm>
          <a:prstGeom prst="rect">
            <a:avLst/>
          </a:prstGeom>
          <a:solidFill>
            <a:schemeClr val="tx1"/>
          </a:solidFill>
        </p:spPr>
        <p:txBody>
          <a:bodyPr wrap="square" rtlCol="0">
            <a:spAutoFit/>
          </a:bodyPr>
          <a:lstStyle/>
          <a:p>
            <a:pPr algn="ctr"/>
            <a:r>
              <a:rPr lang="en-US" sz="1238" b="1" dirty="0">
                <a:solidFill>
                  <a:schemeClr val="bg1"/>
                </a:solidFill>
                <a:latin typeface="Century Gothic" panose="020B0502020202020204" pitchFamily="34" charset="0"/>
              </a:rPr>
              <a:t>Ashley Wieland</a:t>
            </a:r>
          </a:p>
          <a:p>
            <a:pPr algn="ctr"/>
            <a:r>
              <a:rPr lang="en-US" sz="825" b="1" dirty="0">
                <a:solidFill>
                  <a:srgbClr val="FFC000"/>
                </a:solidFill>
                <a:latin typeface="Century Gothic" panose="020B0502020202020204" pitchFamily="34" charset="0"/>
              </a:rPr>
              <a:t>Cheer</a:t>
            </a:r>
          </a:p>
          <a:p>
            <a:pPr algn="ctr"/>
            <a:r>
              <a:rPr lang="en-US" sz="825" b="1" dirty="0">
                <a:solidFill>
                  <a:srgbClr val="FFC000"/>
                </a:solidFill>
                <a:latin typeface="Century Gothic" panose="020B0502020202020204" pitchFamily="34" charset="0"/>
              </a:rPr>
              <a:t>SPECIAL INVITE </a:t>
            </a:r>
          </a:p>
        </p:txBody>
      </p:sp>
      <p:sp>
        <p:nvSpPr>
          <p:cNvPr id="10" name="TextBox 9"/>
          <p:cNvSpPr txBox="1"/>
          <p:nvPr/>
        </p:nvSpPr>
        <p:spPr>
          <a:xfrm>
            <a:off x="531530" y="3794153"/>
            <a:ext cx="1570778" cy="536750"/>
          </a:xfrm>
          <a:prstGeom prst="rect">
            <a:avLst/>
          </a:prstGeom>
          <a:solidFill>
            <a:schemeClr val="tx1"/>
          </a:solidFill>
        </p:spPr>
        <p:txBody>
          <a:bodyPr wrap="square" rtlCol="0">
            <a:spAutoFit/>
          </a:bodyPr>
          <a:lstStyle/>
          <a:p>
            <a:pPr algn="ctr"/>
            <a:r>
              <a:rPr lang="en-US" sz="1238" b="1" dirty="0">
                <a:solidFill>
                  <a:schemeClr val="bg1"/>
                </a:solidFill>
                <a:latin typeface="Century Gothic" panose="020B0502020202020204" pitchFamily="34" charset="0"/>
              </a:rPr>
              <a:t>Jordan Quick</a:t>
            </a:r>
          </a:p>
          <a:p>
            <a:pPr algn="ctr"/>
            <a:r>
              <a:rPr lang="en-US" sz="825" b="1" dirty="0">
                <a:solidFill>
                  <a:srgbClr val="FFC000"/>
                </a:solidFill>
                <a:latin typeface="Century Gothic" panose="020B0502020202020204" pitchFamily="34" charset="0"/>
              </a:rPr>
              <a:t>Girls Swimming</a:t>
            </a:r>
          </a:p>
          <a:p>
            <a:pPr algn="ctr"/>
            <a:r>
              <a:rPr lang="en-US" sz="825" b="1" dirty="0">
                <a:solidFill>
                  <a:srgbClr val="FFC000"/>
                </a:solidFill>
                <a:latin typeface="Century Gothic" panose="020B0502020202020204" pitchFamily="34" charset="0"/>
              </a:rPr>
              <a:t>SPECIAL INVITE</a:t>
            </a:r>
            <a:endParaRPr lang="en-US" sz="1100" b="1" dirty="0">
              <a:solidFill>
                <a:srgbClr val="FFC000"/>
              </a:solidFill>
              <a:latin typeface="Century Gothic" panose="020B0502020202020204" pitchFamily="34" charset="0"/>
            </a:endParaRPr>
          </a:p>
        </p:txBody>
      </p:sp>
      <p:pic>
        <p:nvPicPr>
          <p:cNvPr id="4" name="Picture 3" descr="A person smiling for the camera&#10;&#10;Description automatically generated">
            <a:extLst>
              <a:ext uri="{FF2B5EF4-FFF2-40B4-BE49-F238E27FC236}">
                <a16:creationId xmlns:a16="http://schemas.microsoft.com/office/drawing/2014/main" id="{BD32D393-8F43-4CEB-B248-E015962103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246" y="4389619"/>
            <a:ext cx="2193346" cy="2743200"/>
          </a:xfrm>
          <a:prstGeom prst="rect">
            <a:avLst/>
          </a:prstGeom>
        </p:spPr>
      </p:pic>
      <p:pic>
        <p:nvPicPr>
          <p:cNvPr id="6" name="Picture 5" descr="A person posing for a picture&#10;&#10;Description automatically generated">
            <a:extLst>
              <a:ext uri="{FF2B5EF4-FFF2-40B4-BE49-F238E27FC236}">
                <a16:creationId xmlns:a16="http://schemas.microsoft.com/office/drawing/2014/main" id="{3EF7B13B-0D08-435C-9C35-BC26E9678F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246" y="1071411"/>
            <a:ext cx="2193346" cy="2743200"/>
          </a:xfrm>
          <a:prstGeom prst="rect">
            <a:avLst/>
          </a:prstGeom>
        </p:spPr>
      </p:pic>
      <p:sp>
        <p:nvSpPr>
          <p:cNvPr id="11" name="TextBox 10">
            <a:extLst>
              <a:ext uri="{FF2B5EF4-FFF2-40B4-BE49-F238E27FC236}">
                <a16:creationId xmlns:a16="http://schemas.microsoft.com/office/drawing/2014/main" id="{5BEDABFC-CA6A-4C1A-B495-179800500C3D}"/>
              </a:ext>
            </a:extLst>
          </p:cNvPr>
          <p:cNvSpPr txBox="1"/>
          <p:nvPr/>
        </p:nvSpPr>
        <p:spPr>
          <a:xfrm>
            <a:off x="2514599" y="1053769"/>
            <a:ext cx="2456668" cy="3162324"/>
          </a:xfrm>
          <a:prstGeom prst="rect">
            <a:avLst/>
          </a:prstGeom>
          <a:noFill/>
        </p:spPr>
        <p:txBody>
          <a:bodyPr wrap="square" rtlCol="0">
            <a:noAutofit/>
          </a:bodyPr>
          <a:lstStyle/>
          <a:p>
            <a:r>
              <a:rPr lang="en-US" sz="900" dirty="0"/>
              <a:t>I will be attending the University of Hawaii at Manoa in the honors college and will be swimming as a part of their masters program. Swimming for Pen has been one of the best parts of my high school experience and has taught me so much about the importance of good leadership, showing up for your teammates, and how every second counts.  My favorite memory is from Bay League Prelims when one of my teammates got a hairbrush stuck in her hair and it took almost 40 minutes to get out.  It was truly a team effort to get out and was the bonding we needed going into Bay League finals. I’d like to thank my parents, coaches, teammates for all the support and everything they’ve done for me these past 4 years.</a:t>
            </a:r>
            <a:endParaRPr lang="en-US" sz="900" b="1" dirty="0">
              <a:latin typeface="Arial Narrow" panose="020B0606020202030204" pitchFamily="34" charset="0"/>
            </a:endParaRPr>
          </a:p>
        </p:txBody>
      </p:sp>
      <p:sp>
        <p:nvSpPr>
          <p:cNvPr id="12" name="TextBox 11">
            <a:extLst>
              <a:ext uri="{FF2B5EF4-FFF2-40B4-BE49-F238E27FC236}">
                <a16:creationId xmlns:a16="http://schemas.microsoft.com/office/drawing/2014/main" id="{F30210D0-C6F5-499A-BD71-3A55F5B05DF9}"/>
              </a:ext>
            </a:extLst>
          </p:cNvPr>
          <p:cNvSpPr txBox="1"/>
          <p:nvPr/>
        </p:nvSpPr>
        <p:spPr>
          <a:xfrm>
            <a:off x="2503039" y="4330903"/>
            <a:ext cx="2456669" cy="3183905"/>
          </a:xfrm>
          <a:prstGeom prst="rect">
            <a:avLst/>
          </a:prstGeom>
          <a:noFill/>
        </p:spPr>
        <p:txBody>
          <a:bodyPr wrap="square" rtlCol="0">
            <a:normAutofit/>
          </a:bodyPr>
          <a:lstStyle/>
          <a:p>
            <a:r>
              <a:rPr lang="en-US" sz="900" dirty="0"/>
              <a:t>I will be attending El Camino College, studying psychology with plans to transfer to a 4-year university. Having the opportunity to be a part of the Peninsula Cheer team for 4 years has been amazing. Coach Kim has been a huge part of this. We have worked hard, had lots of fun, and have given back to our community. Being a part of this team has helped make me a well-rounded person and has given me leadership experience. I will always cherish my time at Peninsula and the time with my cheer sisters. One of my best memories of this year was the night football game. Cheer hosted our junior Panthers, Peninsula Football had their first HOME night game in over 15 years, the stands were overflowing for the Remember the Titans game, and we won! Thank you so much to Coach Kim, the Peninsula administration, my cheer team, my co-captains Sarah and Ana, classmates and friends, my parents, brothers, and extended family. You have all touched my life and made me the young woman I am today.</a:t>
            </a:r>
            <a:endParaRPr lang="en-US" sz="900" b="1" dirty="0">
              <a:latin typeface="Arial Narrow" panose="020B0606020202030204" pitchFamily="34" charset="0"/>
            </a:endParaRPr>
          </a:p>
        </p:txBody>
      </p:sp>
    </p:spTree>
    <p:extLst>
      <p:ext uri="{BB962C8B-B14F-4D97-AF65-F5344CB8AC3E}">
        <p14:creationId xmlns:p14="http://schemas.microsoft.com/office/powerpoint/2010/main" val="30133570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2764" y="150041"/>
            <a:ext cx="4400550" cy="515526"/>
          </a:xfrm>
          <a:prstGeom prst="rect">
            <a:avLst/>
          </a:prstGeom>
          <a:noFill/>
        </p:spPr>
        <p:txBody>
          <a:bodyPr wrap="square" rtlCol="0">
            <a:spAutoFit/>
          </a:bodyPr>
          <a:lstStyle/>
          <a:p>
            <a:pPr algn="ctr"/>
            <a:r>
              <a:rPr lang="en-US" sz="1100" dirty="0">
                <a:latin typeface="Century Gothic" panose="020B0502020202020204" pitchFamily="34" charset="0"/>
              </a:rPr>
              <a:t>2019 - 2020 </a:t>
            </a:r>
          </a:p>
          <a:p>
            <a:pPr algn="ctr"/>
            <a:r>
              <a:rPr lang="en-US" sz="1650" b="1" dirty="0">
                <a:latin typeface="Century Gothic" panose="020B0502020202020204" pitchFamily="34" charset="0"/>
              </a:rPr>
              <a:t>At-Large &amp; Special Invite</a:t>
            </a:r>
          </a:p>
        </p:txBody>
      </p:sp>
      <p:sp>
        <p:nvSpPr>
          <p:cNvPr id="10" name="TextBox 9"/>
          <p:cNvSpPr txBox="1"/>
          <p:nvPr/>
        </p:nvSpPr>
        <p:spPr>
          <a:xfrm>
            <a:off x="531530" y="3794153"/>
            <a:ext cx="1570778" cy="536750"/>
          </a:xfrm>
          <a:prstGeom prst="rect">
            <a:avLst/>
          </a:prstGeom>
          <a:solidFill>
            <a:schemeClr val="tx1"/>
          </a:solidFill>
        </p:spPr>
        <p:txBody>
          <a:bodyPr wrap="square" rtlCol="0">
            <a:spAutoFit/>
          </a:bodyPr>
          <a:lstStyle/>
          <a:p>
            <a:pPr algn="ctr"/>
            <a:r>
              <a:rPr lang="en-US" sz="1238" b="1" dirty="0">
                <a:solidFill>
                  <a:schemeClr val="bg1"/>
                </a:solidFill>
                <a:latin typeface="Century Gothic" panose="020B0502020202020204" pitchFamily="34" charset="0"/>
              </a:rPr>
              <a:t>Ricardo </a:t>
            </a:r>
            <a:r>
              <a:rPr lang="en-US" sz="1238" b="1" dirty="0" err="1">
                <a:solidFill>
                  <a:schemeClr val="bg1"/>
                </a:solidFill>
                <a:latin typeface="Century Gothic" panose="020B0502020202020204" pitchFamily="34" charset="0"/>
              </a:rPr>
              <a:t>Punsalan</a:t>
            </a:r>
            <a:endParaRPr lang="en-US" sz="1238" b="1" dirty="0">
              <a:solidFill>
                <a:schemeClr val="bg1"/>
              </a:solidFill>
              <a:latin typeface="Century Gothic" panose="020B0502020202020204" pitchFamily="34" charset="0"/>
            </a:endParaRPr>
          </a:p>
          <a:p>
            <a:pPr algn="ctr"/>
            <a:r>
              <a:rPr lang="en-US" sz="825" b="1" dirty="0">
                <a:solidFill>
                  <a:srgbClr val="FFC000"/>
                </a:solidFill>
                <a:latin typeface="Century Gothic" panose="020B0502020202020204" pitchFamily="34" charset="0"/>
              </a:rPr>
              <a:t>Football &amp; Baseball</a:t>
            </a:r>
          </a:p>
          <a:p>
            <a:pPr algn="ctr"/>
            <a:r>
              <a:rPr lang="en-US" sz="825" b="1" dirty="0">
                <a:solidFill>
                  <a:srgbClr val="FFC000"/>
                </a:solidFill>
                <a:latin typeface="Century Gothic" panose="020B0502020202020204" pitchFamily="34" charset="0"/>
              </a:rPr>
              <a:t>SPECIAL INVITE</a:t>
            </a:r>
            <a:endParaRPr lang="en-US" sz="1100" b="1" dirty="0">
              <a:solidFill>
                <a:srgbClr val="FFC000"/>
              </a:solidFill>
              <a:latin typeface="Century Gothic" panose="020B0502020202020204" pitchFamily="34" charset="0"/>
            </a:endParaRPr>
          </a:p>
        </p:txBody>
      </p:sp>
      <p:sp>
        <p:nvSpPr>
          <p:cNvPr id="11" name="TextBox 10">
            <a:extLst>
              <a:ext uri="{FF2B5EF4-FFF2-40B4-BE49-F238E27FC236}">
                <a16:creationId xmlns:a16="http://schemas.microsoft.com/office/drawing/2014/main" id="{5BEDABFC-CA6A-4C1A-B495-179800500C3D}"/>
              </a:ext>
            </a:extLst>
          </p:cNvPr>
          <p:cNvSpPr txBox="1"/>
          <p:nvPr/>
        </p:nvSpPr>
        <p:spPr>
          <a:xfrm>
            <a:off x="2514599" y="1053769"/>
            <a:ext cx="2456668" cy="3162324"/>
          </a:xfrm>
          <a:prstGeom prst="rect">
            <a:avLst/>
          </a:prstGeom>
          <a:noFill/>
        </p:spPr>
        <p:txBody>
          <a:bodyPr wrap="square" rtlCol="0">
            <a:noAutofit/>
          </a:bodyPr>
          <a:lstStyle/>
          <a:p>
            <a:r>
              <a:rPr lang="en-US" sz="900" dirty="0"/>
              <a:t>Firstly, I’d like to say that I am extremely grateful to have received this nomination and blessed with yet another opportunity to represent Peninsula athletics. When I stepped on the field two years ago as an official panther, it felt less like a transfer and more like a reunion, and I didn’t realize how much I missed the brothers that I grew up with. It didn’t take long for me to feel like a true son of Peninsula High School. My most memorable experience was playing football under the lights. It was great making history with the team and on a personal note, it was my first game back. Most importantly, I had family in the stands and on the field. There aren’t enough words to express how thankful I am of my coaches, trainers, doctors, and parents. Thanks to all of you as I continue my athletic career playing football and running track at Willamette University. Go Panthers!</a:t>
            </a:r>
            <a:endParaRPr lang="en-US" sz="900" b="1" dirty="0">
              <a:latin typeface="Arial Narrow" panose="020B0606020202030204" pitchFamily="34" charset="0"/>
            </a:endParaRPr>
          </a:p>
        </p:txBody>
      </p:sp>
      <p:sp>
        <p:nvSpPr>
          <p:cNvPr id="12" name="TextBox 11">
            <a:extLst>
              <a:ext uri="{FF2B5EF4-FFF2-40B4-BE49-F238E27FC236}">
                <a16:creationId xmlns:a16="http://schemas.microsoft.com/office/drawing/2014/main" id="{F30210D0-C6F5-499A-BD71-3A55F5B05DF9}"/>
              </a:ext>
            </a:extLst>
          </p:cNvPr>
          <p:cNvSpPr txBox="1"/>
          <p:nvPr/>
        </p:nvSpPr>
        <p:spPr>
          <a:xfrm>
            <a:off x="2503039" y="4330903"/>
            <a:ext cx="2456669" cy="3183905"/>
          </a:xfrm>
          <a:prstGeom prst="rect">
            <a:avLst/>
          </a:prstGeom>
          <a:noFill/>
        </p:spPr>
        <p:txBody>
          <a:bodyPr wrap="square" rtlCol="0">
            <a:normAutofit/>
          </a:bodyPr>
          <a:lstStyle/>
          <a:p>
            <a:endParaRPr lang="en-US" sz="900" b="1" dirty="0">
              <a:latin typeface="Arial Narrow" panose="020B0606020202030204" pitchFamily="34" charset="0"/>
            </a:endParaRPr>
          </a:p>
        </p:txBody>
      </p:sp>
      <p:pic>
        <p:nvPicPr>
          <p:cNvPr id="5" name="Picture 4" descr="A person wearing a suit and tie&#10;&#10;Description automatically generated">
            <a:extLst>
              <a:ext uri="{FF2B5EF4-FFF2-40B4-BE49-F238E27FC236}">
                <a16:creationId xmlns:a16="http://schemas.microsoft.com/office/drawing/2014/main" id="{FBAE5410-6907-44DD-B919-F65AFC0792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899" y="1053769"/>
            <a:ext cx="2194040" cy="2743200"/>
          </a:xfrm>
          <a:prstGeom prst="rect">
            <a:avLst/>
          </a:prstGeom>
        </p:spPr>
      </p:pic>
    </p:spTree>
    <p:extLst>
      <p:ext uri="{BB962C8B-B14F-4D97-AF65-F5344CB8AC3E}">
        <p14:creationId xmlns:p14="http://schemas.microsoft.com/office/powerpoint/2010/main" val="10672541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56614"/>
            <a:ext cx="5029200" cy="854080"/>
          </a:xfrm>
          <a:prstGeom prst="rect">
            <a:avLst/>
          </a:prstGeom>
          <a:solidFill>
            <a:schemeClr val="tx1"/>
          </a:solidFill>
        </p:spPr>
        <p:txBody>
          <a:bodyPr wrap="square" rtlCol="0">
            <a:spAutoFit/>
          </a:bodyPr>
          <a:lstStyle/>
          <a:p>
            <a:pPr algn="ctr"/>
            <a:r>
              <a:rPr lang="en-US" sz="1100" b="1" dirty="0">
                <a:solidFill>
                  <a:srgbClr val="F7E609"/>
                </a:solidFill>
                <a:latin typeface="Century Gothic" panose="020B0502020202020204" pitchFamily="34" charset="0"/>
              </a:rPr>
              <a:t>2019-2020</a:t>
            </a:r>
          </a:p>
          <a:p>
            <a:pPr algn="ctr"/>
            <a:r>
              <a:rPr lang="en-US" sz="1650" b="1" dirty="0">
                <a:solidFill>
                  <a:srgbClr val="F7E609"/>
                </a:solidFill>
                <a:latin typeface="Century Gothic" panose="020B0502020202020204" pitchFamily="34" charset="0"/>
              </a:rPr>
              <a:t>Varsity Teams</a:t>
            </a:r>
          </a:p>
          <a:p>
            <a:pPr algn="ctr"/>
            <a:r>
              <a:rPr lang="en-US" sz="2200" b="1" i="1" dirty="0">
                <a:solidFill>
                  <a:srgbClr val="F7E609"/>
                </a:solidFill>
                <a:latin typeface="Century Gothic" panose="020B0502020202020204" pitchFamily="34" charset="0"/>
              </a:rPr>
              <a:t>Post Season Results</a:t>
            </a:r>
          </a:p>
        </p:txBody>
      </p:sp>
      <p:sp>
        <p:nvSpPr>
          <p:cNvPr id="2" name="TextBox 1"/>
          <p:cNvSpPr txBox="1"/>
          <p:nvPr/>
        </p:nvSpPr>
        <p:spPr>
          <a:xfrm>
            <a:off x="-24858" y="1082822"/>
            <a:ext cx="5054058" cy="1785104"/>
          </a:xfrm>
          <a:prstGeom prst="rect">
            <a:avLst/>
          </a:prstGeom>
          <a:noFill/>
        </p:spPr>
        <p:txBody>
          <a:bodyPr wrap="square" rtlCol="0">
            <a:spAutoFit/>
          </a:bodyPr>
          <a:lstStyle/>
          <a:p>
            <a:pPr defTabSz="342900"/>
            <a:r>
              <a:rPr lang="en-US" sz="1050" b="1" dirty="0">
                <a:latin typeface="Century Gothic" panose="020B0502020202020204" pitchFamily="34" charset="0"/>
              </a:rPr>
              <a:t>	</a:t>
            </a:r>
            <a:r>
              <a:rPr lang="en-US" sz="1100" b="1" i="1" u="sng" dirty="0">
                <a:latin typeface="Century Gothic" panose="020B0502020202020204" pitchFamily="34" charset="0"/>
              </a:rPr>
              <a:t>Fall 					Post Season Results</a:t>
            </a:r>
          </a:p>
          <a:p>
            <a:pPr defTabSz="342900"/>
            <a:r>
              <a:rPr lang="en-US" sz="1100" dirty="0">
                <a:latin typeface="Century Gothic" panose="020B0502020202020204" pitchFamily="34" charset="0"/>
              </a:rPr>
              <a:t>	Boys Cross Country		3</a:t>
            </a:r>
            <a:r>
              <a:rPr lang="en-US" sz="1100" baseline="30000" dirty="0">
                <a:latin typeface="Century Gothic" panose="020B0502020202020204" pitchFamily="34" charset="0"/>
              </a:rPr>
              <a:t>rd</a:t>
            </a:r>
            <a:r>
              <a:rPr lang="en-US" sz="1100" dirty="0">
                <a:latin typeface="Century Gothic" panose="020B0502020202020204" pitchFamily="34" charset="0"/>
              </a:rPr>
              <a:t> in League – CIF Individual </a:t>
            </a:r>
          </a:p>
          <a:p>
            <a:pPr defTabSz="342900"/>
            <a:r>
              <a:rPr lang="en-US" sz="1100" dirty="0">
                <a:latin typeface="Century Gothic" panose="020B0502020202020204" pitchFamily="34" charset="0"/>
              </a:rPr>
              <a:t>	Girls Cross Country		4</a:t>
            </a:r>
            <a:r>
              <a:rPr lang="en-US" sz="1100" baseline="30000" dirty="0">
                <a:latin typeface="Century Gothic" panose="020B0502020202020204" pitchFamily="34" charset="0"/>
              </a:rPr>
              <a:t>th</a:t>
            </a:r>
            <a:r>
              <a:rPr lang="en-US" sz="1100" dirty="0">
                <a:latin typeface="Century Gothic" panose="020B0502020202020204" pitchFamily="34" charset="0"/>
              </a:rPr>
              <a:t> in League – CIF Team;State Individuals</a:t>
            </a:r>
          </a:p>
          <a:p>
            <a:pPr defTabSz="342900"/>
            <a:r>
              <a:rPr lang="en-US" sz="1100" dirty="0">
                <a:latin typeface="Century Gothic" panose="020B0502020202020204" pitchFamily="34" charset="0"/>
              </a:rPr>
              <a:t>	Football				4</a:t>
            </a:r>
            <a:r>
              <a:rPr lang="en-US" sz="1100" baseline="30000" dirty="0">
                <a:latin typeface="Century Gothic" panose="020B0502020202020204" pitchFamily="34" charset="0"/>
              </a:rPr>
              <a:t>th</a:t>
            </a:r>
            <a:r>
              <a:rPr lang="en-US" sz="1100" dirty="0">
                <a:latin typeface="Century Gothic" panose="020B0502020202020204" pitchFamily="34" charset="0"/>
              </a:rPr>
              <a:t> in League – CIF 1</a:t>
            </a:r>
            <a:r>
              <a:rPr lang="en-US" sz="1100" baseline="30000" dirty="0">
                <a:latin typeface="Century Gothic" panose="020B0502020202020204" pitchFamily="34" charset="0"/>
              </a:rPr>
              <a:t>st</a:t>
            </a:r>
            <a:r>
              <a:rPr lang="en-US" sz="1100" dirty="0">
                <a:latin typeface="Century Gothic" panose="020B0502020202020204" pitchFamily="34" charset="0"/>
              </a:rPr>
              <a:t> Round</a:t>
            </a:r>
          </a:p>
          <a:p>
            <a:pPr defTabSz="342900"/>
            <a:r>
              <a:rPr lang="en-US" sz="1100" dirty="0">
                <a:latin typeface="Century Gothic" panose="020B0502020202020204" pitchFamily="34" charset="0"/>
              </a:rPr>
              <a:t>	Girls Golf				2</a:t>
            </a:r>
            <a:r>
              <a:rPr lang="en-US" sz="1100" baseline="30000" dirty="0">
                <a:latin typeface="Century Gothic" panose="020B0502020202020204" pitchFamily="34" charset="0"/>
              </a:rPr>
              <a:t>nd</a:t>
            </a:r>
            <a:r>
              <a:rPr lang="en-US" sz="1100" dirty="0">
                <a:latin typeface="Century Gothic" panose="020B0502020202020204" pitchFamily="34" charset="0"/>
              </a:rPr>
              <a:t> in League – CIF Team; Indiv. 1</a:t>
            </a:r>
            <a:r>
              <a:rPr lang="en-US" sz="1100" baseline="30000" dirty="0">
                <a:latin typeface="Century Gothic" panose="020B0502020202020204" pitchFamily="34" charset="0"/>
              </a:rPr>
              <a:t>st</a:t>
            </a:r>
            <a:r>
              <a:rPr lang="en-US" sz="1100" dirty="0">
                <a:latin typeface="Century Gothic" panose="020B0502020202020204" pitchFamily="34" charset="0"/>
              </a:rPr>
              <a:t> Round</a:t>
            </a:r>
          </a:p>
          <a:p>
            <a:pPr defTabSz="342900"/>
            <a:r>
              <a:rPr lang="en-US" sz="1100" dirty="0">
                <a:latin typeface="Century Gothic" panose="020B0502020202020204" pitchFamily="34" charset="0"/>
              </a:rPr>
              <a:t>	Girls Volleyball			4</a:t>
            </a:r>
            <a:r>
              <a:rPr lang="en-US" sz="1100" baseline="30000" dirty="0">
                <a:latin typeface="Century Gothic" panose="020B0502020202020204" pitchFamily="34" charset="0"/>
              </a:rPr>
              <a:t>th</a:t>
            </a:r>
            <a:r>
              <a:rPr lang="en-US" sz="1100" dirty="0">
                <a:latin typeface="Century Gothic" panose="020B0502020202020204" pitchFamily="34" charset="0"/>
              </a:rPr>
              <a:t> in League</a:t>
            </a:r>
          </a:p>
          <a:p>
            <a:pPr defTabSz="342900"/>
            <a:r>
              <a:rPr lang="en-US" sz="1100" dirty="0">
                <a:latin typeface="Century Gothic" panose="020B0502020202020204" pitchFamily="34" charset="0"/>
              </a:rPr>
              <a:t>	Boys Water Polo		4</a:t>
            </a:r>
            <a:r>
              <a:rPr lang="en-US" sz="1100" baseline="30000" dirty="0">
                <a:latin typeface="Century Gothic" panose="020B0502020202020204" pitchFamily="34" charset="0"/>
              </a:rPr>
              <a:t>th</a:t>
            </a:r>
            <a:r>
              <a:rPr lang="en-US" sz="1100" dirty="0">
                <a:latin typeface="Century Gothic" panose="020B0502020202020204" pitchFamily="34" charset="0"/>
              </a:rPr>
              <a:t> in League</a:t>
            </a:r>
          </a:p>
          <a:p>
            <a:pPr defTabSz="342900"/>
            <a:r>
              <a:rPr lang="en-US" sz="1100" dirty="0">
                <a:latin typeface="Century Gothic" panose="020B0502020202020204" pitchFamily="34" charset="0"/>
              </a:rPr>
              <a:t>	Girls Tennis			</a:t>
            </a:r>
            <a:r>
              <a:rPr lang="en-US" sz="1100" b="1" dirty="0">
                <a:latin typeface="Century Gothic" panose="020B0502020202020204" pitchFamily="34" charset="0"/>
              </a:rPr>
              <a:t>League Champion</a:t>
            </a:r>
            <a:r>
              <a:rPr lang="en-US" sz="1100" dirty="0">
                <a:latin typeface="Century Gothic" panose="020B0502020202020204" pitchFamily="34" charset="0"/>
              </a:rPr>
              <a:t>;</a:t>
            </a:r>
          </a:p>
          <a:p>
            <a:pPr defTabSz="342900"/>
            <a:r>
              <a:rPr lang="en-US" sz="1100" dirty="0">
                <a:latin typeface="Century Gothic" panose="020B0502020202020204" pitchFamily="34" charset="0"/>
              </a:rPr>
              <a:t>						</a:t>
            </a:r>
            <a:r>
              <a:rPr lang="en-US" sz="1100" b="1" dirty="0">
                <a:latin typeface="Century Gothic" panose="020B0502020202020204" pitchFamily="34" charset="0"/>
              </a:rPr>
              <a:t>CIF Open Division Champion</a:t>
            </a:r>
            <a:r>
              <a:rPr lang="en-US" sz="1100" dirty="0">
                <a:latin typeface="Century Gothic" panose="020B0502020202020204" pitchFamily="34" charset="0"/>
              </a:rPr>
              <a:t>;</a:t>
            </a:r>
          </a:p>
          <a:p>
            <a:pPr defTabSz="342900"/>
            <a:r>
              <a:rPr lang="en-US" sz="1100" dirty="0">
                <a:latin typeface="Century Gothic" panose="020B0502020202020204" pitchFamily="34" charset="0"/>
              </a:rPr>
              <a:t>						CIF State Southern Regional</a:t>
            </a:r>
          </a:p>
        </p:txBody>
      </p:sp>
      <p:sp>
        <p:nvSpPr>
          <p:cNvPr id="5" name="TextBox 4"/>
          <p:cNvSpPr txBox="1"/>
          <p:nvPr/>
        </p:nvSpPr>
        <p:spPr>
          <a:xfrm>
            <a:off x="-32657" y="2837950"/>
            <a:ext cx="4924425" cy="1615827"/>
          </a:xfrm>
          <a:prstGeom prst="rect">
            <a:avLst/>
          </a:prstGeom>
          <a:noFill/>
        </p:spPr>
        <p:txBody>
          <a:bodyPr wrap="square" rtlCol="0">
            <a:spAutoFit/>
          </a:bodyPr>
          <a:lstStyle/>
          <a:p>
            <a:pPr defTabSz="342900"/>
            <a:r>
              <a:rPr lang="en-US" sz="1050" b="1" dirty="0">
                <a:latin typeface="Century Gothic" panose="020B0502020202020204" pitchFamily="34" charset="0"/>
              </a:rPr>
              <a:t>	</a:t>
            </a:r>
            <a:r>
              <a:rPr lang="en-US" sz="1100" b="1" i="1" u="sng" dirty="0">
                <a:latin typeface="Century Gothic" panose="020B0502020202020204" pitchFamily="34" charset="0"/>
              </a:rPr>
              <a:t>Winter				Post Season Results </a:t>
            </a:r>
          </a:p>
          <a:p>
            <a:pPr defTabSz="342900"/>
            <a:r>
              <a:rPr lang="en-US" sz="1100" dirty="0">
                <a:latin typeface="Century Gothic" panose="020B0502020202020204" pitchFamily="34" charset="0"/>
              </a:rPr>
              <a:t>	Boys Basketball 		3</a:t>
            </a:r>
            <a:r>
              <a:rPr lang="en-US" sz="1100" baseline="30000" dirty="0">
                <a:latin typeface="Century Gothic" panose="020B0502020202020204" pitchFamily="34" charset="0"/>
              </a:rPr>
              <a:t>rd</a:t>
            </a:r>
            <a:r>
              <a:rPr lang="en-US" sz="1100" dirty="0">
                <a:latin typeface="Century Gothic" panose="020B0502020202020204" pitchFamily="34" charset="0"/>
              </a:rPr>
              <a:t> in League – CIF Quarterfinal</a:t>
            </a:r>
          </a:p>
          <a:p>
            <a:pPr defTabSz="342900"/>
            <a:r>
              <a:rPr lang="en-US" sz="1100" dirty="0">
                <a:latin typeface="Century Gothic" panose="020B0502020202020204" pitchFamily="34" charset="0"/>
              </a:rPr>
              <a:t>	Girls Basketball			</a:t>
            </a:r>
            <a:r>
              <a:rPr lang="en-US" sz="1100" b="1" dirty="0">
                <a:latin typeface="Century Gothic" panose="020B0502020202020204" pitchFamily="34" charset="0"/>
              </a:rPr>
              <a:t>League Champion</a:t>
            </a:r>
            <a:r>
              <a:rPr lang="en-US" sz="1100" dirty="0">
                <a:latin typeface="Century Gothic" panose="020B0502020202020204" pitchFamily="34" charset="0"/>
              </a:rPr>
              <a:t> – CIF Semifinal;</a:t>
            </a:r>
          </a:p>
          <a:p>
            <a:pPr defTabSz="342900"/>
            <a:r>
              <a:rPr lang="en-US" sz="1100" dirty="0">
                <a:latin typeface="Century Gothic" panose="020B0502020202020204" pitchFamily="34" charset="0"/>
              </a:rPr>
              <a:t>						CIF State Southern Regional Semifinal</a:t>
            </a:r>
          </a:p>
          <a:p>
            <a:pPr defTabSz="342900"/>
            <a:r>
              <a:rPr lang="en-US" sz="1100" dirty="0">
                <a:latin typeface="Century Gothic" panose="020B0502020202020204" pitchFamily="34" charset="0"/>
              </a:rPr>
              <a:t>	Boys Soccer			5</a:t>
            </a:r>
            <a:r>
              <a:rPr lang="en-US" sz="1100" baseline="30000" dirty="0">
                <a:latin typeface="Century Gothic" panose="020B0502020202020204" pitchFamily="34" charset="0"/>
              </a:rPr>
              <a:t>th</a:t>
            </a:r>
            <a:r>
              <a:rPr lang="en-US" sz="1100" dirty="0">
                <a:latin typeface="Century Gothic" panose="020B0502020202020204" pitchFamily="34" charset="0"/>
              </a:rPr>
              <a:t> in League</a:t>
            </a:r>
          </a:p>
          <a:p>
            <a:pPr defTabSz="342900"/>
            <a:r>
              <a:rPr lang="en-US" sz="1100" dirty="0">
                <a:latin typeface="Century Gothic" panose="020B0502020202020204" pitchFamily="34" charset="0"/>
              </a:rPr>
              <a:t>	Girls Soccer			4</a:t>
            </a:r>
            <a:r>
              <a:rPr lang="en-US" sz="1100" baseline="30000" dirty="0">
                <a:latin typeface="Century Gothic" panose="020B0502020202020204" pitchFamily="34" charset="0"/>
              </a:rPr>
              <a:t>th</a:t>
            </a:r>
            <a:r>
              <a:rPr lang="en-US" sz="1100" dirty="0">
                <a:latin typeface="Century Gothic" panose="020B0502020202020204" pitchFamily="34" charset="0"/>
              </a:rPr>
              <a:t> in League</a:t>
            </a:r>
          </a:p>
          <a:p>
            <a:pPr defTabSz="342900"/>
            <a:r>
              <a:rPr lang="en-US" sz="1100" dirty="0">
                <a:latin typeface="Century Gothic" panose="020B0502020202020204" pitchFamily="34" charset="0"/>
              </a:rPr>
              <a:t>	Surfing 				</a:t>
            </a:r>
          </a:p>
          <a:p>
            <a:pPr defTabSz="342900"/>
            <a:r>
              <a:rPr lang="en-US" sz="1100" dirty="0">
                <a:latin typeface="Century Gothic" panose="020B0502020202020204" pitchFamily="34" charset="0"/>
              </a:rPr>
              <a:t>	Girls Water Polo		4</a:t>
            </a:r>
            <a:r>
              <a:rPr lang="en-US" sz="1100" baseline="30000" dirty="0">
                <a:latin typeface="Century Gothic" panose="020B0502020202020204" pitchFamily="34" charset="0"/>
              </a:rPr>
              <a:t>th</a:t>
            </a:r>
            <a:r>
              <a:rPr lang="en-US" sz="1100" dirty="0">
                <a:latin typeface="Century Gothic" panose="020B0502020202020204" pitchFamily="34" charset="0"/>
              </a:rPr>
              <a:t> in League – CIF 1</a:t>
            </a:r>
            <a:r>
              <a:rPr lang="en-US" sz="1100" baseline="30000" dirty="0">
                <a:latin typeface="Century Gothic" panose="020B0502020202020204" pitchFamily="34" charset="0"/>
              </a:rPr>
              <a:t>st</a:t>
            </a:r>
            <a:r>
              <a:rPr lang="en-US" sz="1100" dirty="0">
                <a:latin typeface="Century Gothic" panose="020B0502020202020204" pitchFamily="34" charset="0"/>
              </a:rPr>
              <a:t> Round </a:t>
            </a:r>
          </a:p>
          <a:p>
            <a:pPr defTabSz="342900"/>
            <a:r>
              <a:rPr lang="en-US" sz="1100" dirty="0">
                <a:latin typeface="Century Gothic" panose="020B0502020202020204" pitchFamily="34" charset="0"/>
              </a:rPr>
              <a:t>	Wrestling				5</a:t>
            </a:r>
            <a:r>
              <a:rPr lang="en-US" sz="1100" baseline="30000" dirty="0">
                <a:latin typeface="Century Gothic" panose="020B0502020202020204" pitchFamily="34" charset="0"/>
              </a:rPr>
              <a:t>th</a:t>
            </a:r>
            <a:r>
              <a:rPr lang="en-US" sz="1100" dirty="0">
                <a:latin typeface="Century Gothic" panose="020B0502020202020204" pitchFamily="34" charset="0"/>
              </a:rPr>
              <a:t> in League – CIF Individuals</a:t>
            </a:r>
          </a:p>
        </p:txBody>
      </p:sp>
      <p:sp>
        <p:nvSpPr>
          <p:cNvPr id="7" name="TextBox 6"/>
          <p:cNvSpPr txBox="1"/>
          <p:nvPr/>
        </p:nvSpPr>
        <p:spPr>
          <a:xfrm>
            <a:off x="-16329" y="4453777"/>
            <a:ext cx="5061857" cy="2123658"/>
          </a:xfrm>
          <a:prstGeom prst="rect">
            <a:avLst/>
          </a:prstGeom>
          <a:noFill/>
        </p:spPr>
        <p:txBody>
          <a:bodyPr wrap="square" rtlCol="0">
            <a:spAutoFit/>
          </a:bodyPr>
          <a:lstStyle/>
          <a:p>
            <a:pPr defTabSz="342900"/>
            <a:r>
              <a:rPr lang="en-US" sz="963" b="1" dirty="0">
                <a:latin typeface="Century Gothic" panose="020B0502020202020204" pitchFamily="34" charset="0"/>
              </a:rPr>
              <a:t>	</a:t>
            </a:r>
            <a:r>
              <a:rPr lang="en-US" sz="1100" b="1" i="1" u="sng" dirty="0">
                <a:latin typeface="Century Gothic" panose="020B0502020202020204" pitchFamily="34" charset="0"/>
              </a:rPr>
              <a:t>Spring				Post Season Results  </a:t>
            </a:r>
            <a:endParaRPr lang="en-US" sz="1100" i="1" u="sng" dirty="0">
              <a:latin typeface="Century Gothic" panose="020B0502020202020204" pitchFamily="34" charset="0"/>
            </a:endParaRPr>
          </a:p>
          <a:p>
            <a:pPr defTabSz="342900"/>
            <a:r>
              <a:rPr lang="en-US" sz="1100" dirty="0">
                <a:latin typeface="Century Gothic" panose="020B0502020202020204" pitchFamily="34" charset="0"/>
              </a:rPr>
              <a:t>	Baseball				</a:t>
            </a:r>
            <a:endParaRPr lang="en-US" sz="1100" i="1" dirty="0">
              <a:latin typeface="Century Gothic" panose="020B0502020202020204" pitchFamily="34" charset="0"/>
            </a:endParaRPr>
          </a:p>
          <a:p>
            <a:pPr defTabSz="342900"/>
            <a:r>
              <a:rPr lang="en-US" sz="1100" dirty="0">
                <a:solidFill>
                  <a:srgbClr val="FF0000"/>
                </a:solidFill>
                <a:latin typeface="Century Gothic" panose="020B0502020202020204" pitchFamily="34" charset="0"/>
              </a:rPr>
              <a:t>	</a:t>
            </a:r>
            <a:r>
              <a:rPr lang="en-US" sz="1100" dirty="0">
                <a:latin typeface="Century Gothic" panose="020B0502020202020204" pitchFamily="34" charset="0"/>
              </a:rPr>
              <a:t>Boys Golf				</a:t>
            </a:r>
          </a:p>
          <a:p>
            <a:pPr defTabSz="342900"/>
            <a:r>
              <a:rPr lang="en-US" sz="1100" dirty="0">
                <a:solidFill>
                  <a:srgbClr val="FF0000"/>
                </a:solidFill>
                <a:latin typeface="Century Gothic" panose="020B0502020202020204" pitchFamily="34" charset="0"/>
              </a:rPr>
              <a:t>	</a:t>
            </a:r>
            <a:r>
              <a:rPr lang="en-US" sz="1100" dirty="0">
                <a:latin typeface="Century Gothic" panose="020B0502020202020204" pitchFamily="34" charset="0"/>
              </a:rPr>
              <a:t>Boys Lacrosse			</a:t>
            </a:r>
            <a:endParaRPr lang="en-US" sz="1100" b="1" dirty="0">
              <a:latin typeface="Century Gothic" panose="020B0502020202020204" pitchFamily="34" charset="0"/>
            </a:endParaRPr>
          </a:p>
          <a:p>
            <a:pPr defTabSz="342900"/>
            <a:r>
              <a:rPr lang="en-US" sz="1100" dirty="0">
                <a:solidFill>
                  <a:srgbClr val="FF0000"/>
                </a:solidFill>
                <a:latin typeface="Century Gothic" panose="020B0502020202020204" pitchFamily="34" charset="0"/>
              </a:rPr>
              <a:t>	</a:t>
            </a:r>
            <a:r>
              <a:rPr lang="en-US" sz="1100" dirty="0">
                <a:latin typeface="Century Gothic" panose="020B0502020202020204" pitchFamily="34" charset="0"/>
              </a:rPr>
              <a:t>Girls Lacrosse			</a:t>
            </a:r>
          </a:p>
          <a:p>
            <a:pPr defTabSz="342900"/>
            <a:r>
              <a:rPr lang="en-US" sz="1100" dirty="0">
                <a:solidFill>
                  <a:srgbClr val="FF0000"/>
                </a:solidFill>
                <a:latin typeface="Century Gothic" panose="020B0502020202020204" pitchFamily="34" charset="0"/>
              </a:rPr>
              <a:t>	</a:t>
            </a:r>
            <a:r>
              <a:rPr lang="en-US" sz="1100" dirty="0">
                <a:latin typeface="Century Gothic" panose="020B0502020202020204" pitchFamily="34" charset="0"/>
              </a:rPr>
              <a:t>Softball				</a:t>
            </a:r>
            <a:endParaRPr lang="en-US" sz="1100" b="1" dirty="0">
              <a:latin typeface="Century Gothic" panose="020B0502020202020204" pitchFamily="34" charset="0"/>
            </a:endParaRPr>
          </a:p>
          <a:p>
            <a:pPr defTabSz="342900"/>
            <a:r>
              <a:rPr lang="en-US" sz="1100" dirty="0">
                <a:solidFill>
                  <a:srgbClr val="FF0000"/>
                </a:solidFill>
                <a:latin typeface="Century Gothic" panose="020B0502020202020204" pitchFamily="34" charset="0"/>
              </a:rPr>
              <a:t>	</a:t>
            </a:r>
            <a:r>
              <a:rPr lang="en-US" sz="1100" dirty="0">
                <a:latin typeface="Century Gothic" panose="020B0502020202020204" pitchFamily="34" charset="0"/>
              </a:rPr>
              <a:t>Boys Swimming			</a:t>
            </a:r>
            <a:endParaRPr lang="en-US" sz="1100" b="1" dirty="0">
              <a:latin typeface="Century Gothic" panose="020B0502020202020204" pitchFamily="34" charset="0"/>
            </a:endParaRPr>
          </a:p>
          <a:p>
            <a:pPr defTabSz="342900"/>
            <a:r>
              <a:rPr lang="en-US" sz="1100" b="1" dirty="0">
                <a:latin typeface="Century Gothic" panose="020B0502020202020204" pitchFamily="34" charset="0"/>
              </a:rPr>
              <a:t>	</a:t>
            </a:r>
            <a:r>
              <a:rPr lang="en-US" sz="1100" dirty="0">
                <a:latin typeface="Century Gothic" panose="020B0502020202020204" pitchFamily="34" charset="0"/>
              </a:rPr>
              <a:t>Girls Swimming</a:t>
            </a:r>
            <a:r>
              <a:rPr lang="en-US" sz="1100" b="1" dirty="0">
                <a:latin typeface="Century Gothic" panose="020B0502020202020204" pitchFamily="34" charset="0"/>
              </a:rPr>
              <a:t>			</a:t>
            </a:r>
          </a:p>
          <a:p>
            <a:pPr defTabSz="342900"/>
            <a:r>
              <a:rPr lang="en-US" sz="1100" dirty="0">
                <a:latin typeface="Century Gothic" panose="020B0502020202020204" pitchFamily="34" charset="0"/>
              </a:rPr>
              <a:t>	Boys Tennis			</a:t>
            </a:r>
            <a:endParaRPr lang="en-US" sz="1100" b="1" dirty="0">
              <a:latin typeface="Century Gothic" panose="020B0502020202020204" pitchFamily="34" charset="0"/>
            </a:endParaRPr>
          </a:p>
          <a:p>
            <a:pPr defTabSz="342900"/>
            <a:r>
              <a:rPr lang="en-US" sz="1100" dirty="0">
                <a:latin typeface="Century Gothic" panose="020B0502020202020204" pitchFamily="34" charset="0"/>
              </a:rPr>
              <a:t>	Boys Track &amp; Field		</a:t>
            </a:r>
          </a:p>
          <a:p>
            <a:pPr defTabSz="342900"/>
            <a:r>
              <a:rPr lang="en-US" sz="1100" dirty="0">
                <a:latin typeface="Century Gothic" panose="020B0502020202020204" pitchFamily="34" charset="0"/>
              </a:rPr>
              <a:t>	Girls Track &amp; Field		</a:t>
            </a:r>
          </a:p>
          <a:p>
            <a:pPr defTabSz="342900"/>
            <a:r>
              <a:rPr lang="en-US" sz="1100" dirty="0">
                <a:solidFill>
                  <a:srgbClr val="FF0000"/>
                </a:solidFill>
                <a:latin typeface="Century Gothic" panose="020B0502020202020204" pitchFamily="34" charset="0"/>
              </a:rPr>
              <a:t>	</a:t>
            </a:r>
            <a:r>
              <a:rPr lang="en-US" sz="1100" dirty="0">
                <a:latin typeface="Century Gothic" panose="020B0502020202020204" pitchFamily="34" charset="0"/>
              </a:rPr>
              <a:t>Boys Volleyball  		</a:t>
            </a:r>
            <a:endParaRPr lang="en-US" sz="1100" b="1" dirty="0">
              <a:latin typeface="Century Gothic" panose="020B0502020202020204" pitchFamily="34" charset="0"/>
            </a:endParaRPr>
          </a:p>
        </p:txBody>
      </p:sp>
      <p:sp>
        <p:nvSpPr>
          <p:cNvPr id="8" name="TextBox 7"/>
          <p:cNvSpPr txBox="1"/>
          <p:nvPr/>
        </p:nvSpPr>
        <p:spPr>
          <a:xfrm>
            <a:off x="-24858" y="6577067"/>
            <a:ext cx="5070386" cy="769441"/>
          </a:xfrm>
          <a:prstGeom prst="rect">
            <a:avLst/>
          </a:prstGeom>
          <a:noFill/>
        </p:spPr>
        <p:txBody>
          <a:bodyPr wrap="square" rtlCol="0">
            <a:spAutoFit/>
          </a:bodyPr>
          <a:lstStyle/>
          <a:p>
            <a:pPr defTabSz="342900"/>
            <a:r>
              <a:rPr lang="en-US" sz="963" b="1" dirty="0">
                <a:latin typeface="Century Gothic" panose="020B0502020202020204" pitchFamily="34" charset="0"/>
              </a:rPr>
              <a:t>	</a:t>
            </a:r>
            <a:r>
              <a:rPr lang="en-US" sz="1100" b="1" i="1" u="sng" dirty="0">
                <a:latin typeface="Century Gothic" panose="020B0502020202020204" pitchFamily="34" charset="0"/>
              </a:rPr>
              <a:t>All Year 				Post Season Results </a:t>
            </a:r>
            <a:endParaRPr lang="en-US" sz="1100" i="1" u="sng" dirty="0">
              <a:latin typeface="Century Gothic" panose="020B0502020202020204" pitchFamily="34" charset="0"/>
            </a:endParaRPr>
          </a:p>
          <a:p>
            <a:pPr defTabSz="342900"/>
            <a:r>
              <a:rPr lang="en-US" sz="1100" dirty="0">
                <a:latin typeface="Century Gothic" panose="020B0502020202020204" pitchFamily="34" charset="0"/>
              </a:rPr>
              <a:t>	Cheer				</a:t>
            </a:r>
          </a:p>
          <a:p>
            <a:pPr defTabSz="342900"/>
            <a:r>
              <a:rPr lang="en-US" sz="1100" dirty="0">
                <a:latin typeface="Century Gothic" panose="020B0502020202020204" pitchFamily="34" charset="0"/>
              </a:rPr>
              <a:t>	Varsity Dance				</a:t>
            </a:r>
          </a:p>
          <a:p>
            <a:pPr defTabSz="342900"/>
            <a:r>
              <a:rPr lang="en-US" sz="1100" dirty="0">
                <a:latin typeface="Century Gothic" panose="020B0502020202020204" pitchFamily="34" charset="0"/>
              </a:rPr>
              <a:t>	Spirit							</a:t>
            </a:r>
          </a:p>
        </p:txBody>
      </p:sp>
    </p:spTree>
    <p:extLst>
      <p:ext uri="{BB962C8B-B14F-4D97-AF65-F5344CB8AC3E}">
        <p14:creationId xmlns:p14="http://schemas.microsoft.com/office/powerpoint/2010/main" val="10104388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22388"/>
            <a:ext cx="5029200" cy="557845"/>
          </a:xfrm>
          <a:prstGeom prst="rect">
            <a:avLst/>
          </a:prstGeom>
          <a:solidFill>
            <a:schemeClr val="tx1"/>
          </a:solidFill>
        </p:spPr>
        <p:txBody>
          <a:bodyPr wrap="square" rtlCol="0">
            <a:spAutoFit/>
          </a:bodyPr>
          <a:lstStyle/>
          <a:p>
            <a:pPr algn="ctr"/>
            <a:r>
              <a:rPr lang="en-US" sz="1100" b="1" dirty="0">
                <a:solidFill>
                  <a:srgbClr val="F7E609"/>
                </a:solidFill>
                <a:latin typeface="Century Gothic" panose="020B0502020202020204" pitchFamily="34" charset="0"/>
              </a:rPr>
              <a:t>2019 - 2020 </a:t>
            </a:r>
          </a:p>
          <a:p>
            <a:pPr algn="ctr"/>
            <a:r>
              <a:rPr lang="en-US" sz="1925" b="1" dirty="0">
                <a:solidFill>
                  <a:srgbClr val="F7E609"/>
                </a:solidFill>
                <a:latin typeface="Century Gothic" panose="020B0502020202020204" pitchFamily="34" charset="0"/>
              </a:rPr>
              <a:t>Varsity Head Coaches</a:t>
            </a:r>
          </a:p>
        </p:txBody>
      </p:sp>
      <p:sp>
        <p:nvSpPr>
          <p:cNvPr id="2" name="TextBox 1"/>
          <p:cNvSpPr txBox="1"/>
          <p:nvPr/>
        </p:nvSpPr>
        <p:spPr>
          <a:xfrm>
            <a:off x="30616" y="821379"/>
            <a:ext cx="4850267" cy="1692771"/>
          </a:xfrm>
          <a:prstGeom prst="rect">
            <a:avLst/>
          </a:prstGeom>
          <a:noFill/>
        </p:spPr>
        <p:txBody>
          <a:bodyPr wrap="square" rtlCol="0">
            <a:spAutoFit/>
          </a:bodyPr>
          <a:lstStyle/>
          <a:p>
            <a:pPr defTabSz="457200"/>
            <a:r>
              <a:rPr lang="en-US" sz="1050" b="1" dirty="0">
                <a:latin typeface="Century Gothic" panose="020B0502020202020204" pitchFamily="34" charset="0"/>
              </a:rPr>
              <a:t>	</a:t>
            </a:r>
            <a:r>
              <a:rPr lang="en-US" sz="1300" b="1" i="1" dirty="0">
                <a:latin typeface="Century Gothic" panose="020B0502020202020204" pitchFamily="34" charset="0"/>
              </a:rPr>
              <a:t>Fall 						Coach</a:t>
            </a:r>
          </a:p>
          <a:p>
            <a:pPr defTabSz="457200"/>
            <a:r>
              <a:rPr lang="en-US" sz="1300" dirty="0">
                <a:latin typeface="Century Gothic" panose="020B0502020202020204" pitchFamily="34" charset="0"/>
              </a:rPr>
              <a:t>	Boys Cross Country			Chris Foster</a:t>
            </a:r>
          </a:p>
          <a:p>
            <a:pPr defTabSz="457200"/>
            <a:r>
              <a:rPr lang="en-US" sz="1300" dirty="0">
                <a:latin typeface="Century Gothic" panose="020B0502020202020204" pitchFamily="34" charset="0"/>
              </a:rPr>
              <a:t>	Girls Cross Country			Chris Foster</a:t>
            </a:r>
          </a:p>
          <a:p>
            <a:pPr defTabSz="457200"/>
            <a:r>
              <a:rPr lang="en-US" sz="1300" dirty="0">
                <a:latin typeface="Century Gothic" panose="020B0502020202020204" pitchFamily="34" charset="0"/>
              </a:rPr>
              <a:t>	Football					David Young</a:t>
            </a:r>
          </a:p>
          <a:p>
            <a:pPr defTabSz="457200"/>
            <a:r>
              <a:rPr lang="en-US" sz="1300" dirty="0">
                <a:latin typeface="Century Gothic" panose="020B0502020202020204" pitchFamily="34" charset="0"/>
              </a:rPr>
              <a:t>	Girls Golf					Glenn Van Enk</a:t>
            </a:r>
          </a:p>
          <a:p>
            <a:pPr defTabSz="457200"/>
            <a:r>
              <a:rPr lang="en-US" sz="1300" dirty="0">
                <a:latin typeface="Century Gothic" panose="020B0502020202020204" pitchFamily="34" charset="0"/>
              </a:rPr>
              <a:t>	Girls Tennis					Mike Hoeger </a:t>
            </a:r>
          </a:p>
          <a:p>
            <a:pPr defTabSz="457200"/>
            <a:r>
              <a:rPr lang="en-US" sz="1300" dirty="0">
                <a:latin typeface="Century Gothic" panose="020B0502020202020204" pitchFamily="34" charset="0"/>
              </a:rPr>
              <a:t>	Girls Volleyball				Kevin WIlliams</a:t>
            </a:r>
          </a:p>
          <a:p>
            <a:pPr defTabSz="457200"/>
            <a:r>
              <a:rPr lang="en-US" sz="1300" dirty="0">
                <a:latin typeface="Century Gothic" panose="020B0502020202020204" pitchFamily="34" charset="0"/>
              </a:rPr>
              <a:t>	Boys Water Polo				Jeffrey Kaye</a:t>
            </a:r>
          </a:p>
        </p:txBody>
      </p:sp>
      <p:sp>
        <p:nvSpPr>
          <p:cNvPr id="5" name="TextBox 4"/>
          <p:cNvSpPr txBox="1"/>
          <p:nvPr/>
        </p:nvSpPr>
        <p:spPr>
          <a:xfrm>
            <a:off x="30616" y="2484153"/>
            <a:ext cx="4850267" cy="1692771"/>
          </a:xfrm>
          <a:prstGeom prst="rect">
            <a:avLst/>
          </a:prstGeom>
          <a:noFill/>
        </p:spPr>
        <p:txBody>
          <a:bodyPr wrap="square" rtlCol="0">
            <a:spAutoFit/>
          </a:bodyPr>
          <a:lstStyle/>
          <a:p>
            <a:pPr defTabSz="457200"/>
            <a:r>
              <a:rPr lang="en-US" sz="963" b="1" dirty="0">
                <a:latin typeface="Century Gothic" panose="020B0502020202020204" pitchFamily="34" charset="0"/>
              </a:rPr>
              <a:t>	</a:t>
            </a:r>
            <a:r>
              <a:rPr lang="en-US" sz="1300" b="1" i="1" dirty="0">
                <a:latin typeface="Century Gothic" panose="020B0502020202020204" pitchFamily="34" charset="0"/>
              </a:rPr>
              <a:t>Winter					Coach</a:t>
            </a:r>
          </a:p>
          <a:p>
            <a:pPr defTabSz="457200"/>
            <a:r>
              <a:rPr lang="en-US" sz="1300" dirty="0">
                <a:latin typeface="Century Gothic" panose="020B0502020202020204" pitchFamily="34" charset="0"/>
              </a:rPr>
              <a:t>	Boys Basketball 				Ryan Quinlan</a:t>
            </a:r>
          </a:p>
          <a:p>
            <a:pPr defTabSz="457200"/>
            <a:r>
              <a:rPr lang="en-US" sz="1300" dirty="0">
                <a:latin typeface="Century Gothic" panose="020B0502020202020204" pitchFamily="34" charset="0"/>
              </a:rPr>
              <a:t>	Girls Basketball				Natalie Kelly</a:t>
            </a:r>
          </a:p>
          <a:p>
            <a:pPr defTabSz="457200"/>
            <a:r>
              <a:rPr lang="en-US" sz="1300" dirty="0">
                <a:latin typeface="Century Gothic" panose="020B0502020202020204" pitchFamily="34" charset="0"/>
              </a:rPr>
              <a:t>	Boys Soccer				Patrick Daley</a:t>
            </a:r>
          </a:p>
          <a:p>
            <a:pPr defTabSz="457200"/>
            <a:r>
              <a:rPr lang="en-US" sz="1300" dirty="0">
                <a:latin typeface="Century Gothic" panose="020B0502020202020204" pitchFamily="34" charset="0"/>
              </a:rPr>
              <a:t>	Girls Soccer				Scotte Massey</a:t>
            </a:r>
          </a:p>
          <a:p>
            <a:pPr defTabSz="457200"/>
            <a:r>
              <a:rPr lang="en-US" sz="1300" dirty="0">
                <a:latin typeface="Century Gothic" panose="020B0502020202020204" pitchFamily="34" charset="0"/>
              </a:rPr>
              <a:t>	Surfing 					Brian Helmrich </a:t>
            </a:r>
          </a:p>
          <a:p>
            <a:pPr defTabSz="457200"/>
            <a:r>
              <a:rPr lang="en-US" sz="1300" dirty="0">
                <a:latin typeface="Century Gothic" panose="020B0502020202020204" pitchFamily="34" charset="0"/>
              </a:rPr>
              <a:t>	Girls Water Polo				Bryan Weaver	</a:t>
            </a:r>
          </a:p>
          <a:p>
            <a:pPr defTabSz="457200"/>
            <a:r>
              <a:rPr lang="en-US" sz="1300" dirty="0">
                <a:latin typeface="Century Gothic" panose="020B0502020202020204" pitchFamily="34" charset="0"/>
              </a:rPr>
              <a:t>	Wrestling					Dan Hernandez</a:t>
            </a:r>
          </a:p>
        </p:txBody>
      </p:sp>
      <p:sp>
        <p:nvSpPr>
          <p:cNvPr id="7" name="TextBox 6"/>
          <p:cNvSpPr txBox="1"/>
          <p:nvPr/>
        </p:nvSpPr>
        <p:spPr>
          <a:xfrm>
            <a:off x="42590" y="4145321"/>
            <a:ext cx="4850267" cy="2508379"/>
          </a:xfrm>
          <a:prstGeom prst="rect">
            <a:avLst/>
          </a:prstGeom>
          <a:noFill/>
        </p:spPr>
        <p:txBody>
          <a:bodyPr wrap="square" rtlCol="0">
            <a:spAutoFit/>
          </a:bodyPr>
          <a:lstStyle/>
          <a:p>
            <a:pPr defTabSz="457200"/>
            <a:r>
              <a:rPr lang="en-US" sz="1400" b="1" dirty="0">
                <a:latin typeface="Century Gothic" panose="020B0502020202020204" pitchFamily="34" charset="0"/>
              </a:rPr>
              <a:t>	</a:t>
            </a:r>
            <a:r>
              <a:rPr lang="en-US" sz="1300" b="1" i="1" dirty="0">
                <a:latin typeface="Century Gothic" panose="020B0502020202020204" pitchFamily="34" charset="0"/>
              </a:rPr>
              <a:t>Spring					Coach </a:t>
            </a:r>
            <a:endParaRPr lang="en-US" sz="1300" i="1" dirty="0">
              <a:latin typeface="Century Gothic" panose="020B0502020202020204" pitchFamily="34" charset="0"/>
            </a:endParaRPr>
          </a:p>
          <a:p>
            <a:pPr defTabSz="457200"/>
            <a:r>
              <a:rPr lang="en-US" sz="1300" dirty="0">
                <a:latin typeface="Century Gothic" panose="020B0502020202020204" pitchFamily="34" charset="0"/>
              </a:rPr>
              <a:t>	Baseball					Derek Nicholson</a:t>
            </a:r>
          </a:p>
          <a:p>
            <a:pPr defTabSz="457200"/>
            <a:r>
              <a:rPr lang="en-US" sz="1300" dirty="0">
                <a:latin typeface="Century Gothic" panose="020B0502020202020204" pitchFamily="34" charset="0"/>
              </a:rPr>
              <a:t>	Boys Golf					Glenn Van Enk </a:t>
            </a:r>
          </a:p>
          <a:p>
            <a:pPr defTabSz="457200"/>
            <a:r>
              <a:rPr lang="en-US" sz="1300" dirty="0">
                <a:latin typeface="Century Gothic" panose="020B0502020202020204" pitchFamily="34" charset="0"/>
              </a:rPr>
              <a:t>	Boys Lacrosse				Alexis Goeller</a:t>
            </a:r>
          </a:p>
          <a:p>
            <a:pPr defTabSz="457200"/>
            <a:r>
              <a:rPr lang="en-US" sz="1300" dirty="0">
                <a:latin typeface="Century Gothic" panose="020B0502020202020204" pitchFamily="34" charset="0"/>
              </a:rPr>
              <a:t>	Girls Lacrosse				Paula Borstel </a:t>
            </a:r>
          </a:p>
          <a:p>
            <a:pPr defTabSz="457200"/>
            <a:r>
              <a:rPr lang="en-US" sz="1300" dirty="0">
                <a:latin typeface="Century Gothic" panose="020B0502020202020204" pitchFamily="34" charset="0"/>
              </a:rPr>
              <a:t>	Softball					Tim Hall</a:t>
            </a:r>
          </a:p>
          <a:p>
            <a:pPr defTabSz="457200"/>
            <a:r>
              <a:rPr lang="en-US" sz="1300" dirty="0">
                <a:latin typeface="Century Gothic" panose="020B0502020202020204" pitchFamily="34" charset="0"/>
              </a:rPr>
              <a:t>	Boys Swimming				Brian Helmrich</a:t>
            </a:r>
          </a:p>
          <a:p>
            <a:pPr defTabSz="457200"/>
            <a:r>
              <a:rPr lang="en-US" sz="1300" dirty="0">
                <a:latin typeface="Century Gothic" panose="020B0502020202020204" pitchFamily="34" charset="0"/>
              </a:rPr>
              <a:t>	Girls Swimming				Brian Helmrich 	</a:t>
            </a:r>
          </a:p>
          <a:p>
            <a:pPr defTabSz="457200"/>
            <a:r>
              <a:rPr lang="en-US" sz="1300" dirty="0">
                <a:latin typeface="Century Gothic" panose="020B0502020202020204" pitchFamily="34" charset="0"/>
              </a:rPr>
              <a:t>	Boys Tennis					Mike Hoeger</a:t>
            </a:r>
          </a:p>
          <a:p>
            <a:pPr defTabSz="457200"/>
            <a:r>
              <a:rPr lang="en-US" sz="1300" dirty="0">
                <a:latin typeface="Century Gothic" panose="020B0502020202020204" pitchFamily="34" charset="0"/>
              </a:rPr>
              <a:t>	Boys Track &amp; Field			Doug Esparza</a:t>
            </a:r>
          </a:p>
          <a:p>
            <a:pPr defTabSz="457200"/>
            <a:r>
              <a:rPr lang="en-US" sz="1300" dirty="0">
                <a:latin typeface="Century Gothic" panose="020B0502020202020204" pitchFamily="34" charset="0"/>
              </a:rPr>
              <a:t>	Girls Track &amp; Field			Doug Esparza</a:t>
            </a:r>
          </a:p>
          <a:p>
            <a:pPr defTabSz="457200"/>
            <a:r>
              <a:rPr lang="en-US" sz="1300" dirty="0">
                <a:latin typeface="Century Gothic" panose="020B0502020202020204" pitchFamily="34" charset="0"/>
              </a:rPr>
              <a:t>	Boys Volleyball  				Kurt Barcenilla </a:t>
            </a:r>
          </a:p>
        </p:txBody>
      </p:sp>
      <p:sp>
        <p:nvSpPr>
          <p:cNvPr id="8" name="TextBox 7"/>
          <p:cNvSpPr txBox="1"/>
          <p:nvPr/>
        </p:nvSpPr>
        <p:spPr>
          <a:xfrm>
            <a:off x="42590" y="6657460"/>
            <a:ext cx="4872038" cy="892552"/>
          </a:xfrm>
          <a:prstGeom prst="rect">
            <a:avLst/>
          </a:prstGeom>
          <a:noFill/>
        </p:spPr>
        <p:txBody>
          <a:bodyPr wrap="square" rtlCol="0">
            <a:spAutoFit/>
          </a:bodyPr>
          <a:lstStyle/>
          <a:p>
            <a:pPr defTabSz="457200"/>
            <a:r>
              <a:rPr lang="en-US" sz="963" b="1" dirty="0">
                <a:latin typeface="Century Gothic" panose="020B0502020202020204" pitchFamily="34" charset="0"/>
              </a:rPr>
              <a:t>	</a:t>
            </a:r>
            <a:r>
              <a:rPr lang="en-US" sz="1300" b="1" i="1" dirty="0">
                <a:latin typeface="Century Gothic" panose="020B0502020202020204" pitchFamily="34" charset="0"/>
              </a:rPr>
              <a:t>All Year 					Coach</a:t>
            </a:r>
            <a:endParaRPr lang="en-US" sz="1300" i="1" dirty="0">
              <a:latin typeface="Century Gothic" panose="020B0502020202020204" pitchFamily="34" charset="0"/>
            </a:endParaRPr>
          </a:p>
          <a:p>
            <a:pPr defTabSz="457200"/>
            <a:r>
              <a:rPr lang="en-US" sz="1300" dirty="0">
                <a:latin typeface="Century Gothic" panose="020B0502020202020204" pitchFamily="34" charset="0"/>
              </a:rPr>
              <a:t>	Cheer					Kim Stoneman</a:t>
            </a:r>
          </a:p>
          <a:p>
            <a:pPr defTabSz="457200"/>
            <a:r>
              <a:rPr lang="en-US" sz="1300" dirty="0">
                <a:latin typeface="Century Gothic" panose="020B0502020202020204" pitchFamily="34" charset="0"/>
              </a:rPr>
              <a:t>	Varsity Dance				Kimi Hendrick</a:t>
            </a:r>
          </a:p>
          <a:p>
            <a:pPr defTabSz="457200"/>
            <a:r>
              <a:rPr lang="en-US" sz="1300" dirty="0">
                <a:latin typeface="Century Gothic" panose="020B0502020202020204" pitchFamily="34" charset="0"/>
              </a:rPr>
              <a:t>	Spirit						Loretta Alvillar</a:t>
            </a:r>
          </a:p>
        </p:txBody>
      </p:sp>
    </p:spTree>
    <p:extLst>
      <p:ext uri="{BB962C8B-B14F-4D97-AF65-F5344CB8AC3E}">
        <p14:creationId xmlns:p14="http://schemas.microsoft.com/office/powerpoint/2010/main" val="14537624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0671F9-4D02-4388-9BA9-B60C183FF30B}"/>
              </a:ext>
            </a:extLst>
          </p:cNvPr>
          <p:cNvSpPr txBox="1"/>
          <p:nvPr/>
        </p:nvSpPr>
        <p:spPr>
          <a:xfrm>
            <a:off x="0" y="228600"/>
            <a:ext cx="5029200" cy="557845"/>
          </a:xfrm>
          <a:prstGeom prst="rect">
            <a:avLst/>
          </a:prstGeom>
          <a:solidFill>
            <a:schemeClr val="tx1"/>
          </a:solidFill>
        </p:spPr>
        <p:txBody>
          <a:bodyPr wrap="square" rtlCol="0">
            <a:spAutoFit/>
          </a:bodyPr>
          <a:lstStyle/>
          <a:p>
            <a:pPr algn="ctr"/>
            <a:r>
              <a:rPr lang="en-US" sz="1100" b="1" dirty="0">
                <a:solidFill>
                  <a:srgbClr val="F7E609"/>
                </a:solidFill>
                <a:latin typeface="Century Gothic" panose="020B0502020202020204" pitchFamily="34" charset="0"/>
              </a:rPr>
              <a:t>2019 - 2020 </a:t>
            </a:r>
          </a:p>
          <a:p>
            <a:pPr algn="ctr"/>
            <a:r>
              <a:rPr lang="en-US" sz="1925" b="1" dirty="0">
                <a:solidFill>
                  <a:srgbClr val="F7E609"/>
                </a:solidFill>
                <a:latin typeface="Century Gothic" panose="020B0502020202020204" pitchFamily="34" charset="0"/>
              </a:rPr>
              <a:t>Athlete of the Year 1992 - 2019</a:t>
            </a:r>
          </a:p>
        </p:txBody>
      </p:sp>
      <p:sp>
        <p:nvSpPr>
          <p:cNvPr id="5" name="TextBox 4">
            <a:extLst>
              <a:ext uri="{FF2B5EF4-FFF2-40B4-BE49-F238E27FC236}">
                <a16:creationId xmlns:a16="http://schemas.microsoft.com/office/drawing/2014/main" id="{47C52EAC-F845-4470-B9A2-4FDDF78B5F05}"/>
              </a:ext>
            </a:extLst>
          </p:cNvPr>
          <p:cNvSpPr txBox="1"/>
          <p:nvPr/>
        </p:nvSpPr>
        <p:spPr>
          <a:xfrm>
            <a:off x="152400" y="755094"/>
            <a:ext cx="2362200" cy="7017306"/>
          </a:xfrm>
          <a:prstGeom prst="rect">
            <a:avLst/>
          </a:prstGeom>
          <a:noFill/>
        </p:spPr>
        <p:txBody>
          <a:bodyPr wrap="square" rtlCol="0">
            <a:spAutoFit/>
          </a:bodyPr>
          <a:lstStyle/>
          <a:p>
            <a:pPr defTabSz="709414"/>
            <a:r>
              <a:rPr lang="en-US" sz="1000" b="1" i="1" dirty="0">
                <a:latin typeface="Century Gothic" panose="020B0502020202020204" pitchFamily="34" charset="0"/>
              </a:rPr>
              <a:t>Male Athlete of the Year</a:t>
            </a:r>
          </a:p>
          <a:p>
            <a:pPr defTabSz="709414"/>
            <a:r>
              <a:rPr lang="en-US" sz="1000" dirty="0">
                <a:latin typeface="Century Gothic" panose="020B0502020202020204" pitchFamily="34" charset="0"/>
              </a:rPr>
              <a:t>1991-92	Goss Linsey</a:t>
            </a:r>
          </a:p>
          <a:p>
            <a:pPr defTabSz="709414"/>
            <a:r>
              <a:rPr lang="en-US" sz="1000" dirty="0">
                <a:latin typeface="Century Gothic" panose="020B0502020202020204" pitchFamily="34" charset="0"/>
              </a:rPr>
              <a:t>1992-93	Tim Akins</a:t>
            </a:r>
          </a:p>
          <a:p>
            <a:pPr defTabSz="709414"/>
            <a:r>
              <a:rPr lang="en-US" sz="1000" dirty="0">
                <a:latin typeface="Century Gothic" panose="020B0502020202020204" pitchFamily="34" charset="0"/>
              </a:rPr>
              <a:t>1993-94	Brian Bowles	</a:t>
            </a:r>
          </a:p>
          <a:p>
            <a:pPr defTabSz="709414"/>
            <a:r>
              <a:rPr lang="en-US" sz="1000" dirty="0">
                <a:latin typeface="Century Gothic" panose="020B0502020202020204" pitchFamily="34" charset="0"/>
              </a:rPr>
              <a:t>1994-95	Peter Krogh</a:t>
            </a:r>
          </a:p>
          <a:p>
            <a:pPr defTabSz="709414"/>
            <a:r>
              <a:rPr lang="en-US" sz="1000" dirty="0">
                <a:latin typeface="Century Gothic" panose="020B0502020202020204" pitchFamily="34" charset="0"/>
              </a:rPr>
              <a:t>	Alan Wambier</a:t>
            </a:r>
          </a:p>
          <a:p>
            <a:pPr defTabSz="709414"/>
            <a:r>
              <a:rPr lang="en-US" sz="1000" dirty="0">
                <a:latin typeface="Century Gothic" panose="020B0502020202020204" pitchFamily="34" charset="0"/>
              </a:rPr>
              <a:t>1995-96	Derek Larkins</a:t>
            </a:r>
          </a:p>
          <a:p>
            <a:pPr defTabSz="709414"/>
            <a:r>
              <a:rPr lang="en-US" sz="1000" dirty="0">
                <a:latin typeface="Century Gothic" panose="020B0502020202020204" pitchFamily="34" charset="0"/>
              </a:rPr>
              <a:t>1996-97	Marty Cheatham</a:t>
            </a:r>
          </a:p>
          <a:p>
            <a:pPr defTabSz="709414"/>
            <a:r>
              <a:rPr lang="en-US" sz="1000" dirty="0">
                <a:latin typeface="Century Gothic" panose="020B0502020202020204" pitchFamily="34" charset="0"/>
              </a:rPr>
              <a:t>1997-98	Greg Beal Pa</a:t>
            </a:r>
          </a:p>
          <a:p>
            <a:pPr defTabSz="709414"/>
            <a:r>
              <a:rPr lang="en-US" sz="1000" dirty="0">
                <a:latin typeface="Century Gothic" panose="020B0502020202020204" pitchFamily="34" charset="0"/>
              </a:rPr>
              <a:t>	Andy Peeke</a:t>
            </a:r>
          </a:p>
          <a:p>
            <a:pPr defTabSz="709414"/>
            <a:r>
              <a:rPr lang="en-US" sz="1000" dirty="0">
                <a:latin typeface="Century Gothic" panose="020B0502020202020204" pitchFamily="34" charset="0"/>
              </a:rPr>
              <a:t>	Carlos Soto</a:t>
            </a:r>
          </a:p>
          <a:p>
            <a:pPr defTabSz="709414"/>
            <a:r>
              <a:rPr lang="en-US" sz="1000" dirty="0">
                <a:latin typeface="Century Gothic" panose="020B0502020202020204" pitchFamily="34" charset="0"/>
              </a:rPr>
              <a:t>	Jason Taylor</a:t>
            </a:r>
          </a:p>
          <a:p>
            <a:pPr defTabSz="709414"/>
            <a:r>
              <a:rPr lang="en-US" sz="1000" dirty="0">
                <a:latin typeface="Century Gothic" panose="020B0502020202020204" pitchFamily="34" charset="0"/>
              </a:rPr>
              <a:t>1998-99	Brett Burton	</a:t>
            </a:r>
          </a:p>
          <a:p>
            <a:pPr defTabSz="709414"/>
            <a:r>
              <a:rPr lang="en-US" sz="1000" dirty="0">
                <a:latin typeface="Century Gothic" panose="020B0502020202020204" pitchFamily="34" charset="0"/>
              </a:rPr>
              <a:t>1999-2000	Brent Pollock	</a:t>
            </a:r>
          </a:p>
          <a:p>
            <a:pPr defTabSz="709414"/>
            <a:r>
              <a:rPr lang="en-US" sz="1000" dirty="0">
                <a:latin typeface="Century Gothic" panose="020B0502020202020204" pitchFamily="34" charset="0"/>
              </a:rPr>
              <a:t>	Kyle Dunst</a:t>
            </a:r>
          </a:p>
          <a:p>
            <a:pPr defTabSz="709414"/>
            <a:r>
              <a:rPr lang="en-US" sz="1000" dirty="0">
                <a:latin typeface="Century Gothic" panose="020B0502020202020204" pitchFamily="34" charset="0"/>
              </a:rPr>
              <a:t>2000-01	Eric Meissner	</a:t>
            </a:r>
          </a:p>
          <a:p>
            <a:pPr defTabSz="709414"/>
            <a:r>
              <a:rPr lang="en-US" sz="1000" dirty="0">
                <a:latin typeface="Century Gothic" panose="020B0502020202020204" pitchFamily="34" charset="0"/>
              </a:rPr>
              <a:t>2001-02	Kevin Gardner</a:t>
            </a:r>
          </a:p>
          <a:p>
            <a:pPr defTabSz="709414"/>
            <a:r>
              <a:rPr lang="en-US" sz="1000" dirty="0">
                <a:latin typeface="Century Gothic" panose="020B0502020202020204" pitchFamily="34" charset="0"/>
              </a:rPr>
              <a:t>2002-03	Brian Selogie	</a:t>
            </a:r>
          </a:p>
          <a:p>
            <a:pPr defTabSz="709414"/>
            <a:r>
              <a:rPr lang="en-US" sz="1000" dirty="0">
                <a:latin typeface="Century Gothic" panose="020B0502020202020204" pitchFamily="34" charset="0"/>
              </a:rPr>
              <a:t>	Craig Stevens</a:t>
            </a:r>
          </a:p>
          <a:p>
            <a:pPr defTabSz="709414"/>
            <a:r>
              <a:rPr lang="en-US" sz="1000" dirty="0">
                <a:latin typeface="Century Gothic" panose="020B0502020202020204" pitchFamily="34" charset="0"/>
              </a:rPr>
              <a:t>2003-04	Andy Beal</a:t>
            </a:r>
          </a:p>
          <a:p>
            <a:pPr defTabSz="709414"/>
            <a:r>
              <a:rPr lang="en-US" sz="1000" dirty="0">
                <a:latin typeface="Century Gothic" panose="020B0502020202020204" pitchFamily="34" charset="0"/>
              </a:rPr>
              <a:t>	Alex Gray</a:t>
            </a:r>
          </a:p>
          <a:p>
            <a:pPr defTabSz="709414"/>
            <a:r>
              <a:rPr lang="en-US" sz="1000" dirty="0">
                <a:latin typeface="Century Gothic" panose="020B0502020202020204" pitchFamily="34" charset="0"/>
              </a:rPr>
              <a:t>	Jordon Munde</a:t>
            </a:r>
          </a:p>
          <a:p>
            <a:pPr defTabSz="709414"/>
            <a:r>
              <a:rPr lang="en-US" sz="1000" dirty="0">
                <a:latin typeface="Century Gothic" panose="020B0502020202020204" pitchFamily="34" charset="0"/>
              </a:rPr>
              <a:t>2004-05	Erik Lorig</a:t>
            </a:r>
          </a:p>
          <a:p>
            <a:pPr defTabSz="709414"/>
            <a:r>
              <a:rPr lang="en-US" sz="1000" dirty="0">
                <a:latin typeface="Century Gothic" panose="020B0502020202020204" pitchFamily="34" charset="0"/>
              </a:rPr>
              <a:t>	Aaron Shiosaki</a:t>
            </a:r>
          </a:p>
          <a:p>
            <a:pPr defTabSz="709414"/>
            <a:r>
              <a:rPr lang="en-US" sz="1000" dirty="0">
                <a:latin typeface="Century Gothic" panose="020B0502020202020204" pitchFamily="34" charset="0"/>
              </a:rPr>
              <a:t>2005-06	Colin Baxter</a:t>
            </a:r>
          </a:p>
          <a:p>
            <a:pPr defTabSz="709414"/>
            <a:r>
              <a:rPr lang="en-US" sz="1000" dirty="0">
                <a:latin typeface="Century Gothic" panose="020B0502020202020204" pitchFamily="34" charset="0"/>
              </a:rPr>
              <a:t>	Nathan Carroll</a:t>
            </a:r>
          </a:p>
          <a:p>
            <a:pPr defTabSz="709414"/>
            <a:r>
              <a:rPr lang="en-US" sz="1000" dirty="0">
                <a:latin typeface="Century Gothic" panose="020B0502020202020204" pitchFamily="34" charset="0"/>
              </a:rPr>
              <a:t>2006-07	Todd Huber</a:t>
            </a:r>
          </a:p>
          <a:p>
            <a:pPr defTabSz="709414"/>
            <a:r>
              <a:rPr lang="en-US" sz="1000" dirty="0">
                <a:latin typeface="Century Gothic" panose="020B0502020202020204" pitchFamily="34" charset="0"/>
              </a:rPr>
              <a:t>	Blair Matsuura</a:t>
            </a:r>
          </a:p>
          <a:p>
            <a:pPr defTabSz="709414"/>
            <a:r>
              <a:rPr lang="en-US" sz="1000" dirty="0">
                <a:latin typeface="Century Gothic" panose="020B0502020202020204" pitchFamily="34" charset="0"/>
              </a:rPr>
              <a:t>2007-08	Tyler Bowman</a:t>
            </a:r>
          </a:p>
          <a:p>
            <a:pPr defTabSz="709414"/>
            <a:r>
              <a:rPr lang="en-US" sz="1000" dirty="0">
                <a:latin typeface="Century Gothic" panose="020B0502020202020204" pitchFamily="34" charset="0"/>
              </a:rPr>
              <a:t>	Ryan Solomon</a:t>
            </a:r>
          </a:p>
          <a:p>
            <a:pPr defTabSz="709414"/>
            <a:r>
              <a:rPr lang="en-US" sz="1000" dirty="0">
                <a:latin typeface="Century Gothic" panose="020B0502020202020204" pitchFamily="34" charset="0"/>
              </a:rPr>
              <a:t>2008-09	Demetrius Papadakis</a:t>
            </a:r>
          </a:p>
          <a:p>
            <a:pPr defTabSz="709414"/>
            <a:r>
              <a:rPr lang="en-US" sz="1000" dirty="0">
                <a:latin typeface="Century Gothic" panose="020B0502020202020204" pitchFamily="34" charset="0"/>
              </a:rPr>
              <a:t>2009-10	Mitch Seymour</a:t>
            </a:r>
          </a:p>
          <a:p>
            <a:pPr defTabSz="709414"/>
            <a:r>
              <a:rPr lang="en-US" sz="1000" dirty="0">
                <a:latin typeface="Century Gothic" panose="020B0502020202020204" pitchFamily="34" charset="0"/>
              </a:rPr>
              <a:t>2010-11	Reese Morgan</a:t>
            </a:r>
          </a:p>
          <a:p>
            <a:pPr defTabSz="709414"/>
            <a:r>
              <a:rPr lang="en-US" sz="1000" dirty="0">
                <a:latin typeface="Century Gothic" panose="020B0502020202020204" pitchFamily="34" charset="0"/>
              </a:rPr>
              <a:t>2011-12	Ethan Pham</a:t>
            </a:r>
          </a:p>
          <a:p>
            <a:pPr defTabSz="709414"/>
            <a:r>
              <a:rPr lang="en-US" sz="1000" dirty="0">
                <a:latin typeface="Century Gothic" panose="020B0502020202020204" pitchFamily="34" charset="0"/>
              </a:rPr>
              <a:t>2012-13	Andrew Martin</a:t>
            </a:r>
          </a:p>
          <a:p>
            <a:pPr defTabSz="709414"/>
            <a:r>
              <a:rPr lang="en-US" sz="1000" dirty="0">
                <a:latin typeface="Century Gothic" panose="020B0502020202020204" pitchFamily="34" charset="0"/>
              </a:rPr>
              <a:t>2013-14	Mitchel Charles</a:t>
            </a:r>
          </a:p>
          <a:p>
            <a:pPr defTabSz="709414"/>
            <a:r>
              <a:rPr lang="en-US" sz="1000" dirty="0">
                <a:latin typeface="Century Gothic" panose="020B0502020202020204" pitchFamily="34" charset="0"/>
              </a:rPr>
              <a:t>2014-15	Colton Michel</a:t>
            </a:r>
          </a:p>
          <a:p>
            <a:pPr defTabSz="709414"/>
            <a:r>
              <a:rPr lang="en-US" sz="1000" dirty="0">
                <a:latin typeface="Century Gothic" panose="020B0502020202020204" pitchFamily="34" charset="0"/>
              </a:rPr>
              <a:t>2015-16	Mickey Babek</a:t>
            </a:r>
          </a:p>
          <a:p>
            <a:pPr defTabSz="709414"/>
            <a:r>
              <a:rPr lang="en-US" sz="1000" dirty="0">
                <a:latin typeface="Century Gothic" panose="020B0502020202020204" pitchFamily="34" charset="0"/>
              </a:rPr>
              <a:t>2016-17	Conner Hance</a:t>
            </a:r>
          </a:p>
          <a:p>
            <a:pPr defTabSz="709414"/>
            <a:r>
              <a:rPr lang="en-US" sz="1000" dirty="0">
                <a:latin typeface="Century Gothic" panose="020B0502020202020204" pitchFamily="34" charset="0"/>
              </a:rPr>
              <a:t>	Nick Frasso</a:t>
            </a:r>
          </a:p>
          <a:p>
            <a:pPr defTabSz="709414"/>
            <a:r>
              <a:rPr lang="en-US" sz="1000" dirty="0">
                <a:latin typeface="Century Gothic" panose="020B0502020202020204" pitchFamily="34" charset="0"/>
              </a:rPr>
              <a:t>2017-18	Jacob Hangartner</a:t>
            </a:r>
          </a:p>
          <a:p>
            <a:pPr defTabSz="709414"/>
            <a:r>
              <a:rPr lang="en-US" sz="1000" dirty="0">
                <a:latin typeface="Century Gothic" panose="020B0502020202020204" pitchFamily="34" charset="0"/>
              </a:rPr>
              <a:t>2018-19	Akin Akinwumi 	Aiichiroh Shirakata 	John Skoblar</a:t>
            </a:r>
          </a:p>
          <a:p>
            <a:pPr defTabSz="709414"/>
            <a:endParaRPr lang="en-US" sz="1000" dirty="0">
              <a:latin typeface="Century Gothic" panose="020B0502020202020204" pitchFamily="34" charset="0"/>
            </a:endParaRPr>
          </a:p>
        </p:txBody>
      </p:sp>
      <p:sp>
        <p:nvSpPr>
          <p:cNvPr id="4" name="TextBox 3">
            <a:extLst>
              <a:ext uri="{FF2B5EF4-FFF2-40B4-BE49-F238E27FC236}">
                <a16:creationId xmlns:a16="http://schemas.microsoft.com/office/drawing/2014/main" id="{47730729-F752-4D80-B173-6D7F7B84E632}"/>
              </a:ext>
            </a:extLst>
          </p:cNvPr>
          <p:cNvSpPr txBox="1"/>
          <p:nvPr/>
        </p:nvSpPr>
        <p:spPr>
          <a:xfrm>
            <a:off x="2495550" y="755094"/>
            <a:ext cx="2471057" cy="7017306"/>
          </a:xfrm>
          <a:prstGeom prst="rect">
            <a:avLst/>
          </a:prstGeom>
          <a:noFill/>
        </p:spPr>
        <p:txBody>
          <a:bodyPr wrap="square" rtlCol="0">
            <a:spAutoFit/>
          </a:bodyPr>
          <a:lstStyle/>
          <a:p>
            <a:pPr defTabSz="745431"/>
            <a:r>
              <a:rPr lang="en-US" sz="1000" b="1" i="1" dirty="0">
                <a:latin typeface="Century Gothic" panose="020B0502020202020204" pitchFamily="34" charset="0"/>
              </a:rPr>
              <a:t>Female Athlete of the Year</a:t>
            </a:r>
          </a:p>
          <a:p>
            <a:pPr defTabSz="745431"/>
            <a:r>
              <a:rPr lang="en-US" sz="1000" dirty="0">
                <a:latin typeface="Century Gothic" panose="020B0502020202020204" pitchFamily="34" charset="0"/>
              </a:rPr>
              <a:t>1991-92	Kristen Mulligan</a:t>
            </a:r>
          </a:p>
          <a:p>
            <a:pPr defTabSz="745431"/>
            <a:r>
              <a:rPr lang="en-US" sz="1000" dirty="0">
                <a:latin typeface="Century Gothic" panose="020B0502020202020204" pitchFamily="34" charset="0"/>
              </a:rPr>
              <a:t>1992-93	Sara Stager</a:t>
            </a:r>
          </a:p>
          <a:p>
            <a:pPr defTabSz="745431"/>
            <a:r>
              <a:rPr lang="en-US" sz="1000" dirty="0">
                <a:latin typeface="Century Gothic" panose="020B0502020202020204" pitchFamily="34" charset="0"/>
              </a:rPr>
              <a:t>1993-94	Traci Arkenberg</a:t>
            </a:r>
          </a:p>
          <a:p>
            <a:pPr defTabSz="745431"/>
            <a:r>
              <a:rPr lang="en-US" sz="1000" dirty="0">
                <a:latin typeface="Century Gothic" panose="020B0502020202020204" pitchFamily="34" charset="0"/>
              </a:rPr>
              <a:t>	Janet Lee</a:t>
            </a:r>
          </a:p>
          <a:p>
            <a:pPr defTabSz="745431"/>
            <a:r>
              <a:rPr lang="en-US" sz="1000" dirty="0">
                <a:latin typeface="Century Gothic" panose="020B0502020202020204" pitchFamily="34" charset="0"/>
              </a:rPr>
              <a:t>	Nicole London</a:t>
            </a:r>
          </a:p>
          <a:p>
            <a:pPr defTabSz="745431"/>
            <a:r>
              <a:rPr lang="en-US" sz="1000" dirty="0">
                <a:latin typeface="Century Gothic" panose="020B0502020202020204" pitchFamily="34" charset="0"/>
              </a:rPr>
              <a:t>	Mimi McKinney</a:t>
            </a:r>
          </a:p>
          <a:p>
            <a:pPr defTabSz="745431"/>
            <a:r>
              <a:rPr lang="en-US" sz="1000" dirty="0">
                <a:latin typeface="Century Gothic" panose="020B0502020202020204" pitchFamily="34" charset="0"/>
              </a:rPr>
              <a:t>1994-95	Molly Mehlberg</a:t>
            </a:r>
          </a:p>
          <a:p>
            <a:pPr defTabSz="745431"/>
            <a:r>
              <a:rPr lang="en-US" sz="1000" dirty="0">
                <a:latin typeface="Century Gothic" panose="020B0502020202020204" pitchFamily="34" charset="0"/>
              </a:rPr>
              <a:t>1995-96	Stacie Milam</a:t>
            </a:r>
          </a:p>
          <a:p>
            <a:pPr defTabSz="745431"/>
            <a:r>
              <a:rPr lang="en-US" sz="1000" dirty="0">
                <a:latin typeface="Century Gothic" panose="020B0502020202020204" pitchFamily="34" charset="0"/>
              </a:rPr>
              <a:t>	Eden Palacio</a:t>
            </a:r>
          </a:p>
          <a:p>
            <a:pPr defTabSz="745431"/>
            <a:r>
              <a:rPr lang="en-US" sz="1000" dirty="0">
                <a:latin typeface="Century Gothic" panose="020B0502020202020204" pitchFamily="34" charset="0"/>
              </a:rPr>
              <a:t>1996-97	Kristina Mortaloni</a:t>
            </a:r>
          </a:p>
          <a:p>
            <a:pPr defTabSz="745431"/>
            <a:r>
              <a:rPr lang="en-US" sz="1000" dirty="0">
                <a:latin typeface="Century Gothic" panose="020B0502020202020204" pitchFamily="34" charset="0"/>
              </a:rPr>
              <a:t>1997-98	Christine Scott</a:t>
            </a:r>
          </a:p>
          <a:p>
            <a:pPr defTabSz="745431"/>
            <a:r>
              <a:rPr lang="en-US" sz="1000" dirty="0">
                <a:latin typeface="Century Gothic" panose="020B0502020202020204" pitchFamily="34" charset="0"/>
              </a:rPr>
              <a:t>1998-99	Kari Lyman</a:t>
            </a:r>
          </a:p>
          <a:p>
            <a:pPr defTabSz="745431"/>
            <a:r>
              <a:rPr lang="en-US" sz="1000" dirty="0">
                <a:latin typeface="Century Gothic" panose="020B0502020202020204" pitchFamily="34" charset="0"/>
              </a:rPr>
              <a:t>	Leora Ward</a:t>
            </a:r>
          </a:p>
          <a:p>
            <a:pPr defTabSz="745431"/>
            <a:r>
              <a:rPr lang="en-US" sz="1000" dirty="0">
                <a:latin typeface="Century Gothic" panose="020B0502020202020204" pitchFamily="34" charset="0"/>
              </a:rPr>
              <a:t>1999-2000	Marissa Artiano</a:t>
            </a:r>
          </a:p>
          <a:p>
            <a:pPr defTabSz="745431"/>
            <a:r>
              <a:rPr lang="en-US" sz="1000" dirty="0">
                <a:latin typeface="Century Gothic" panose="020B0502020202020204" pitchFamily="34" charset="0"/>
              </a:rPr>
              <a:t>2000-01	Shannon Lewallen</a:t>
            </a:r>
          </a:p>
          <a:p>
            <a:pPr defTabSz="745431"/>
            <a:r>
              <a:rPr lang="en-US" sz="1000" dirty="0">
                <a:latin typeface="Century Gothic" panose="020B0502020202020204" pitchFamily="34" charset="0"/>
              </a:rPr>
              <a:t>	Breanne Sandburg</a:t>
            </a:r>
          </a:p>
          <a:p>
            <a:pPr defTabSz="745431"/>
            <a:r>
              <a:rPr lang="en-US" sz="1000" dirty="0">
                <a:latin typeface="Century Gothic" panose="020B0502020202020204" pitchFamily="34" charset="0"/>
              </a:rPr>
              <a:t>	Laura Scott</a:t>
            </a:r>
          </a:p>
          <a:p>
            <a:pPr defTabSz="745431"/>
            <a:r>
              <a:rPr lang="en-US" sz="1000" dirty="0">
                <a:latin typeface="Century Gothic" panose="020B0502020202020204" pitchFamily="34" charset="0"/>
              </a:rPr>
              <a:t>2001-02	Lauren Huey</a:t>
            </a:r>
          </a:p>
          <a:p>
            <a:pPr defTabSz="745431"/>
            <a:r>
              <a:rPr lang="en-US" sz="1000" dirty="0">
                <a:latin typeface="Century Gothic" panose="020B0502020202020204" pitchFamily="34" charset="0"/>
              </a:rPr>
              <a:t>	Marie Pedersen</a:t>
            </a:r>
          </a:p>
          <a:p>
            <a:pPr defTabSz="745431"/>
            <a:r>
              <a:rPr lang="en-US" sz="1000" dirty="0">
                <a:latin typeface="Century Gothic" panose="020B0502020202020204" pitchFamily="34" charset="0"/>
              </a:rPr>
              <a:t>	Emily Vince</a:t>
            </a:r>
          </a:p>
          <a:p>
            <a:pPr defTabSz="745431"/>
            <a:r>
              <a:rPr lang="en-US" sz="1000" dirty="0">
                <a:latin typeface="Century Gothic" panose="020B0502020202020204" pitchFamily="34" charset="0"/>
              </a:rPr>
              <a:t>2002-03	Amanda Lum</a:t>
            </a:r>
          </a:p>
          <a:p>
            <a:pPr defTabSz="745431"/>
            <a:r>
              <a:rPr lang="en-US" sz="1000" dirty="0">
                <a:latin typeface="Century Gothic" panose="020B0502020202020204" pitchFamily="34" charset="0"/>
              </a:rPr>
              <a:t>	Katie Nelson</a:t>
            </a:r>
          </a:p>
          <a:p>
            <a:pPr defTabSz="745431"/>
            <a:r>
              <a:rPr lang="en-US" sz="1000" dirty="0">
                <a:latin typeface="Century Gothic" panose="020B0502020202020204" pitchFamily="34" charset="0"/>
              </a:rPr>
              <a:t>2003-04	Olga Aulet-Leon</a:t>
            </a:r>
          </a:p>
          <a:p>
            <a:pPr defTabSz="745431"/>
            <a:r>
              <a:rPr lang="en-US" sz="1000" dirty="0">
                <a:latin typeface="Century Gothic" panose="020B0502020202020204" pitchFamily="34" charset="0"/>
              </a:rPr>
              <a:t>2004-05	Monica Alnes</a:t>
            </a:r>
          </a:p>
          <a:p>
            <a:pPr defTabSz="745431"/>
            <a:r>
              <a:rPr lang="en-US" sz="1000" dirty="0">
                <a:latin typeface="Century Gothic" panose="020B0502020202020204" pitchFamily="34" charset="0"/>
              </a:rPr>
              <a:t>	Shannon Yocum</a:t>
            </a:r>
          </a:p>
          <a:p>
            <a:pPr defTabSz="745431"/>
            <a:r>
              <a:rPr lang="en-US" sz="1000" dirty="0">
                <a:latin typeface="Century Gothic" panose="020B0502020202020204" pitchFamily="34" charset="0"/>
              </a:rPr>
              <a:t>2005-06	Tekla Beckman</a:t>
            </a:r>
          </a:p>
          <a:p>
            <a:pPr defTabSz="745431"/>
            <a:r>
              <a:rPr lang="en-US" sz="1000" dirty="0">
                <a:latin typeface="Century Gothic" panose="020B0502020202020204" pitchFamily="34" charset="0"/>
              </a:rPr>
              <a:t>	Tania Mahtani</a:t>
            </a:r>
          </a:p>
          <a:p>
            <a:pPr defTabSz="745431"/>
            <a:r>
              <a:rPr lang="en-US" sz="1000" dirty="0">
                <a:latin typeface="Century Gothic" panose="020B0502020202020204" pitchFamily="34" charset="0"/>
              </a:rPr>
              <a:t>	Brittany Morreale</a:t>
            </a:r>
          </a:p>
          <a:p>
            <a:pPr defTabSz="745431"/>
            <a:r>
              <a:rPr lang="en-US" sz="1000" dirty="0">
                <a:latin typeface="Century Gothic" panose="020B0502020202020204" pitchFamily="34" charset="0"/>
              </a:rPr>
              <a:t>2006-07	Shannon Forbes</a:t>
            </a:r>
          </a:p>
          <a:p>
            <a:pPr defTabSz="745431"/>
            <a:r>
              <a:rPr lang="en-US" sz="1000" dirty="0">
                <a:latin typeface="Century Gothic" panose="020B0502020202020204" pitchFamily="34" charset="0"/>
              </a:rPr>
              <a:t>	Rika Tatsuno</a:t>
            </a:r>
          </a:p>
          <a:p>
            <a:pPr defTabSz="745431"/>
            <a:r>
              <a:rPr lang="en-US" sz="1000" dirty="0">
                <a:latin typeface="Century Gothic" panose="020B0502020202020204" pitchFamily="34" charset="0"/>
              </a:rPr>
              <a:t>2007-08	Megan Fairley</a:t>
            </a:r>
          </a:p>
          <a:p>
            <a:pPr defTabSz="745431"/>
            <a:r>
              <a:rPr lang="en-US" sz="1000" dirty="0">
                <a:latin typeface="Century Gothic" panose="020B0502020202020204" pitchFamily="34" charset="0"/>
              </a:rPr>
              <a:t>2008-09	Rachel Schroff</a:t>
            </a:r>
          </a:p>
          <a:p>
            <a:pPr defTabSz="745431"/>
            <a:r>
              <a:rPr lang="en-US" sz="1000" dirty="0">
                <a:latin typeface="Century Gothic" panose="020B0502020202020204" pitchFamily="34" charset="0"/>
              </a:rPr>
              <a:t>2009-10	Jenny Coleman</a:t>
            </a:r>
          </a:p>
          <a:p>
            <a:pPr defTabSz="745431"/>
            <a:r>
              <a:rPr lang="en-US" sz="1000" dirty="0">
                <a:latin typeface="Century Gothic" panose="020B0502020202020204" pitchFamily="34" charset="0"/>
              </a:rPr>
              <a:t>	Kristin Coleman</a:t>
            </a:r>
          </a:p>
          <a:p>
            <a:pPr defTabSz="745431"/>
            <a:r>
              <a:rPr lang="en-US" sz="1000" dirty="0">
                <a:latin typeface="Century Gothic" panose="020B0502020202020204" pitchFamily="34" charset="0"/>
              </a:rPr>
              <a:t>2010-11	Michele Charles</a:t>
            </a:r>
          </a:p>
          <a:p>
            <a:pPr defTabSz="745431"/>
            <a:r>
              <a:rPr lang="en-US" sz="1000" dirty="0">
                <a:latin typeface="Century Gothic" panose="020B0502020202020204" pitchFamily="34" charset="0"/>
              </a:rPr>
              <a:t>2011-12	Rachelle Chavez</a:t>
            </a:r>
          </a:p>
          <a:p>
            <a:pPr defTabSz="745431"/>
            <a:r>
              <a:rPr lang="en-US" sz="1000" dirty="0">
                <a:latin typeface="Century Gothic" panose="020B0502020202020204" pitchFamily="34" charset="0"/>
              </a:rPr>
              <a:t>	Stephanie Wong</a:t>
            </a:r>
          </a:p>
          <a:p>
            <a:pPr defTabSz="745431"/>
            <a:r>
              <a:rPr lang="en-US" sz="1000" dirty="0">
                <a:latin typeface="Century Gothic" panose="020B0502020202020204" pitchFamily="34" charset="0"/>
              </a:rPr>
              <a:t>2012-13	Nicole Kerkhof</a:t>
            </a:r>
          </a:p>
          <a:p>
            <a:pPr defTabSz="745431"/>
            <a:r>
              <a:rPr lang="en-US" sz="1000" dirty="0">
                <a:latin typeface="Century Gothic" panose="020B0502020202020204" pitchFamily="34" charset="0"/>
              </a:rPr>
              <a:t>2013-14	Annika Ringblom</a:t>
            </a:r>
          </a:p>
          <a:p>
            <a:pPr defTabSz="745431"/>
            <a:r>
              <a:rPr lang="en-US" sz="1000" dirty="0">
                <a:latin typeface="Century Gothic" panose="020B0502020202020204" pitchFamily="34" charset="0"/>
              </a:rPr>
              <a:t>2014-15	Natalie Hill</a:t>
            </a:r>
          </a:p>
          <a:p>
            <a:pPr defTabSz="745431"/>
            <a:r>
              <a:rPr lang="en-US" sz="1000" dirty="0">
                <a:latin typeface="Century Gothic" panose="020B0502020202020204" pitchFamily="34" charset="0"/>
              </a:rPr>
              <a:t>2015-16	Ena Shibahara</a:t>
            </a:r>
          </a:p>
          <a:p>
            <a:pPr defTabSz="745431"/>
            <a:r>
              <a:rPr lang="en-US" sz="1000" dirty="0">
                <a:latin typeface="Century Gothic" panose="020B0502020202020204" pitchFamily="34" charset="0"/>
              </a:rPr>
              <a:t>2016-17	Kiersten Hazard</a:t>
            </a:r>
          </a:p>
          <a:p>
            <a:pPr defTabSz="745431"/>
            <a:r>
              <a:rPr lang="en-US" sz="1000" dirty="0">
                <a:latin typeface="Century Gothic" panose="020B0502020202020204" pitchFamily="34" charset="0"/>
              </a:rPr>
              <a:t>2017-18	Jessica Nye</a:t>
            </a:r>
          </a:p>
          <a:p>
            <a:pPr defTabSz="745431"/>
            <a:r>
              <a:rPr lang="en-US" sz="1000" dirty="0">
                <a:latin typeface="Century Gothic" panose="020B0502020202020204" pitchFamily="34" charset="0"/>
              </a:rPr>
              <a:t>2018-19	Samantha Inana</a:t>
            </a:r>
          </a:p>
        </p:txBody>
      </p:sp>
    </p:spTree>
    <p:extLst>
      <p:ext uri="{BB962C8B-B14F-4D97-AF65-F5344CB8AC3E}">
        <p14:creationId xmlns:p14="http://schemas.microsoft.com/office/powerpoint/2010/main" val="41336152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34566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83356" y="183658"/>
            <a:ext cx="4662488" cy="7391400"/>
          </a:xfrm>
          <a:prstGeom prst="rect">
            <a:avLst/>
          </a:prstGeom>
          <a:noFill/>
          <a:ln w="85725"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9" dirty="0"/>
          </a:p>
        </p:txBody>
      </p:sp>
      <p:sp>
        <p:nvSpPr>
          <p:cNvPr id="10" name="TextBox 9">
            <a:extLst>
              <a:ext uri="{FF2B5EF4-FFF2-40B4-BE49-F238E27FC236}">
                <a16:creationId xmlns:a16="http://schemas.microsoft.com/office/drawing/2014/main" id="{BB37E881-6304-49AC-918B-A2B3B48ACECC}"/>
              </a:ext>
            </a:extLst>
          </p:cNvPr>
          <p:cNvSpPr txBox="1"/>
          <p:nvPr/>
        </p:nvSpPr>
        <p:spPr>
          <a:xfrm>
            <a:off x="261937" y="225470"/>
            <a:ext cx="4505325" cy="738664"/>
          </a:xfrm>
          <a:prstGeom prst="rect">
            <a:avLst/>
          </a:prstGeom>
          <a:solidFill>
            <a:schemeClr val="bg1"/>
          </a:solidFill>
        </p:spPr>
        <p:txBody>
          <a:bodyPr wrap="square" rtlCol="0">
            <a:spAutoFit/>
          </a:bodyPr>
          <a:lstStyle/>
          <a:p>
            <a:pPr algn="ctr"/>
            <a:r>
              <a:rPr lang="en-US" sz="1800" b="1" i="1" dirty="0">
                <a:latin typeface="Bookman Old Style" panose="02050604050505020204" pitchFamily="18" charset="0"/>
              </a:rPr>
              <a:t>Thank You</a:t>
            </a:r>
          </a:p>
          <a:p>
            <a:pPr algn="ctr"/>
            <a:r>
              <a:rPr lang="en-US" sz="2400" b="1" i="1" dirty="0">
                <a:latin typeface="Bookman Old Style" panose="02050604050505020204" pitchFamily="18" charset="0"/>
              </a:rPr>
              <a:t>Wendell Yoshida</a:t>
            </a:r>
          </a:p>
        </p:txBody>
      </p:sp>
      <p:pic>
        <p:nvPicPr>
          <p:cNvPr id="9" name="Picture 8" descr="A person smiling for the camera&#10;&#10;Description automatically generated">
            <a:extLst>
              <a:ext uri="{FF2B5EF4-FFF2-40B4-BE49-F238E27FC236}">
                <a16:creationId xmlns:a16="http://schemas.microsoft.com/office/drawing/2014/main" id="{F82C0FC8-CE7A-4959-914C-FAB56A2D1C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0111" y="867343"/>
            <a:ext cx="2068978" cy="2412204"/>
          </a:xfrm>
          <a:prstGeom prst="rect">
            <a:avLst/>
          </a:prstGeom>
        </p:spPr>
      </p:pic>
      <p:sp>
        <p:nvSpPr>
          <p:cNvPr id="12" name="TextBox 11">
            <a:extLst>
              <a:ext uri="{FF2B5EF4-FFF2-40B4-BE49-F238E27FC236}">
                <a16:creationId xmlns:a16="http://schemas.microsoft.com/office/drawing/2014/main" id="{137800FA-C400-47E3-A456-617850D390DD}"/>
              </a:ext>
            </a:extLst>
          </p:cNvPr>
          <p:cNvSpPr txBox="1"/>
          <p:nvPr/>
        </p:nvSpPr>
        <p:spPr>
          <a:xfrm>
            <a:off x="230187" y="3118475"/>
            <a:ext cx="4505325" cy="523220"/>
          </a:xfrm>
          <a:prstGeom prst="rect">
            <a:avLst/>
          </a:prstGeom>
          <a:solidFill>
            <a:schemeClr val="bg1"/>
          </a:solidFill>
        </p:spPr>
        <p:txBody>
          <a:bodyPr wrap="square" rtlCol="0">
            <a:spAutoFit/>
          </a:bodyPr>
          <a:lstStyle/>
          <a:p>
            <a:pPr algn="ctr"/>
            <a:r>
              <a:rPr lang="en-US" sz="1400" b="1" i="1" dirty="0">
                <a:latin typeface="Century Gothic" panose="020B0502020202020204" pitchFamily="34" charset="0"/>
              </a:rPr>
              <a:t>Palos Verdes Peninsula High School </a:t>
            </a:r>
          </a:p>
          <a:p>
            <a:pPr algn="ctr"/>
            <a:r>
              <a:rPr lang="en-US" sz="1400" b="1" i="1" dirty="0">
                <a:latin typeface="Century Gothic" panose="020B0502020202020204" pitchFamily="34" charset="0"/>
              </a:rPr>
              <a:t>Athletic Director</a:t>
            </a:r>
          </a:p>
        </p:txBody>
      </p:sp>
      <p:sp>
        <p:nvSpPr>
          <p:cNvPr id="6" name="TextBox 5">
            <a:extLst>
              <a:ext uri="{FF2B5EF4-FFF2-40B4-BE49-F238E27FC236}">
                <a16:creationId xmlns:a16="http://schemas.microsoft.com/office/drawing/2014/main" id="{12D53FA3-857C-4BA6-8258-BD524B2FCE0A}"/>
              </a:ext>
            </a:extLst>
          </p:cNvPr>
          <p:cNvSpPr txBox="1"/>
          <p:nvPr/>
        </p:nvSpPr>
        <p:spPr>
          <a:xfrm>
            <a:off x="261937" y="3802414"/>
            <a:ext cx="4505325" cy="153888"/>
          </a:xfrm>
          <a:prstGeom prst="rect">
            <a:avLst/>
          </a:prstGeom>
          <a:solidFill>
            <a:schemeClr val="bg1"/>
          </a:solidFill>
        </p:spPr>
        <p:txBody>
          <a:bodyPr wrap="square" rtlCol="0">
            <a:spAutoFit/>
          </a:bodyPr>
          <a:lstStyle/>
          <a:p>
            <a:endParaRPr lang="en-US" sz="400" b="1" i="1" dirty="0">
              <a:latin typeface="Century Gothic" panose="020B0502020202020204" pitchFamily="34" charset="0"/>
            </a:endParaRPr>
          </a:p>
        </p:txBody>
      </p:sp>
      <p:sp>
        <p:nvSpPr>
          <p:cNvPr id="4" name="Rectangle 3">
            <a:extLst>
              <a:ext uri="{FF2B5EF4-FFF2-40B4-BE49-F238E27FC236}">
                <a16:creationId xmlns:a16="http://schemas.microsoft.com/office/drawing/2014/main" id="{0B3891AF-42C8-4F89-814B-6CEB1CFE78B4}"/>
              </a:ext>
            </a:extLst>
          </p:cNvPr>
          <p:cNvSpPr>
            <a:spLocks noChangeArrowheads="1"/>
          </p:cNvSpPr>
          <p:nvPr/>
        </p:nvSpPr>
        <p:spPr bwMode="auto">
          <a:xfrm>
            <a:off x="222646" y="3600986"/>
            <a:ext cx="4583907" cy="3939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1" u="none" strike="noStrike" cap="none" normalizeH="0" baseline="0" dirty="0">
                <a:ln>
                  <a:noFill/>
                </a:ln>
                <a:solidFill>
                  <a:srgbClr val="000000"/>
                </a:solidFill>
                <a:effectLst/>
                <a:latin typeface="Arial" panose="020B0604020202020204" pitchFamily="34" charset="0"/>
                <a:ea typeface="Calibri" panose="020F0502020204030204" pitchFamily="34" charset="0"/>
              </a:rPr>
              <a:t>For more than thirty years, Wendell Yoshida has served this community in many roles as a coach, teacher, and Athletic director.  His recent retirement announcement gives us all an opportunity to honor a man that has devoted his life to high school athletics and teaching young adults important life lessons, both on and off the court.  No matter what his title, he has always made the student-athlete his priority.  He understands the lessons that can be learned on the playing field and has seen his role morph over the years, from a coach to his team’s players to a mentor to all; athletes, coaches, and parents.  </a:t>
            </a:r>
            <a:endParaRPr kumimoji="0" lang="en-US"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1" u="none" strike="noStrike" cap="none" normalizeH="0" baseline="0" dirty="0">
                <a:ln>
                  <a:noFill/>
                </a:ln>
                <a:solidFill>
                  <a:srgbClr val="000000"/>
                </a:solidFill>
                <a:effectLst/>
                <a:latin typeface="Arial" panose="020B0604020202020204" pitchFamily="34" charset="0"/>
                <a:ea typeface="Calibri" panose="020F0502020204030204" pitchFamily="34" charset="0"/>
              </a:rPr>
              <a:t>As important as athletics is to him, he has always placed academic success and family before the value of a win.  He has never missed an opportunity to remind us all that we need to always “put family first.” A great lesson from a humble man that has made it his career to serve others.</a:t>
            </a:r>
            <a:endParaRPr kumimoji="0" lang="en-US"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1" u="none" strike="noStrike" cap="none" normalizeH="0" baseline="0" dirty="0">
                <a:ln>
                  <a:noFill/>
                </a:ln>
                <a:solidFill>
                  <a:srgbClr val="000000"/>
                </a:solidFill>
                <a:effectLst/>
                <a:latin typeface="Arial" panose="020B0604020202020204" pitchFamily="34" charset="0"/>
                <a:ea typeface="Calibri" panose="020F0502020204030204" pitchFamily="34" charset="0"/>
              </a:rPr>
              <a:t> </a:t>
            </a:r>
            <a:endParaRPr kumimoji="0" lang="en-US"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1" u="none" strike="noStrike" cap="none" normalizeH="0" baseline="0" dirty="0">
                <a:ln>
                  <a:noFill/>
                </a:ln>
                <a:solidFill>
                  <a:srgbClr val="000000"/>
                </a:solidFill>
                <a:effectLst/>
                <a:latin typeface="Arial" panose="020B0604020202020204" pitchFamily="34" charset="0"/>
                <a:ea typeface="Calibri" panose="020F0502020204030204" pitchFamily="34" charset="0"/>
              </a:rPr>
              <a:t>Peninsula High will be forever changed by the impact he has had on this school as a whole.  I feel fortunate to have had the opportunity to see his success as a coach when I was a student and then work beside him as a colleague for the last few years.  He is one of those people that is simply motivated to always do what is right.  I thank him deeply for allowing me to be a part of his long and successful career.</a:t>
            </a:r>
            <a:endParaRPr kumimoji="0" lang="en-US"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1" u="none" strike="noStrike" cap="none" normalizeH="0" baseline="0" dirty="0">
                <a:ln>
                  <a:noFill/>
                </a:ln>
                <a:solidFill>
                  <a:srgbClr val="000000"/>
                </a:solidFill>
                <a:effectLst/>
                <a:latin typeface="Arial" panose="020B0604020202020204" pitchFamily="34" charset="0"/>
                <a:ea typeface="Calibri" panose="020F0502020204030204" pitchFamily="34" charset="0"/>
              </a:rPr>
              <a:t> </a:t>
            </a:r>
            <a:endParaRPr kumimoji="0" lang="en-US"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1" u="none" strike="noStrike" cap="none" normalizeH="0" baseline="0" dirty="0">
                <a:ln>
                  <a:noFill/>
                </a:ln>
                <a:solidFill>
                  <a:srgbClr val="000000"/>
                </a:solidFill>
                <a:effectLst/>
                <a:latin typeface="Arial" panose="020B0604020202020204" pitchFamily="34" charset="0"/>
                <a:ea typeface="Calibri" panose="020F0502020204030204" pitchFamily="34" charset="0"/>
              </a:rPr>
              <a:t>Thank you, Wendell, for all you have done for our school and the community.  We will miss you dearly but know your impact on this school will be seen and felt for many years to come. Go Panthers</a:t>
            </a:r>
            <a:r>
              <a:rPr lang="en-US" altLang="en-US" sz="1000" i="1" dirty="0">
                <a:solidFill>
                  <a:srgbClr val="000000"/>
                </a:solidFill>
                <a:latin typeface="Arial" panose="020B0604020202020204" pitchFamily="34" charset="0"/>
                <a:ea typeface="Calibri" panose="020F050202020403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000" i="1" dirty="0">
              <a:solidFill>
                <a:srgbClr val="000000"/>
              </a:solidFill>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i="1" dirty="0">
                <a:solidFill>
                  <a:srgbClr val="000000"/>
                </a:solidFill>
                <a:latin typeface="Arial" panose="020B0604020202020204" pitchFamily="34" charset="0"/>
                <a:ea typeface="Calibri" panose="020F0502020204030204" pitchFamily="34" charset="0"/>
              </a:rPr>
              <a:t>– Dr. Brent Kuykendall</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29007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5500" y="152400"/>
            <a:ext cx="838200" cy="834847"/>
          </a:xfrm>
          <a:prstGeom prst="rect">
            <a:avLst/>
          </a:prstGeom>
        </p:spPr>
      </p:pic>
      <p:sp>
        <p:nvSpPr>
          <p:cNvPr id="3" name="TextBox 2"/>
          <p:cNvSpPr txBox="1"/>
          <p:nvPr/>
        </p:nvSpPr>
        <p:spPr>
          <a:xfrm>
            <a:off x="248840" y="1002450"/>
            <a:ext cx="4531519" cy="276999"/>
          </a:xfrm>
          <a:prstGeom prst="rect">
            <a:avLst/>
          </a:prstGeom>
          <a:noFill/>
        </p:spPr>
        <p:txBody>
          <a:bodyPr wrap="square" rtlCol="0">
            <a:spAutoFit/>
          </a:bodyPr>
          <a:lstStyle/>
          <a:p>
            <a:pPr algn="ctr"/>
            <a:r>
              <a:rPr lang="en-US" sz="1200" b="1" dirty="0">
                <a:latin typeface="Century Gothic" panose="020B0502020202020204" pitchFamily="34" charset="0"/>
              </a:rPr>
              <a:t>Athletes, Coaches, Parents, Friends and Family! </a:t>
            </a:r>
          </a:p>
        </p:txBody>
      </p:sp>
      <p:sp>
        <p:nvSpPr>
          <p:cNvPr id="4" name="TextBox 3"/>
          <p:cNvSpPr txBox="1"/>
          <p:nvPr/>
        </p:nvSpPr>
        <p:spPr>
          <a:xfrm>
            <a:off x="392905" y="1231152"/>
            <a:ext cx="4243388" cy="6513450"/>
          </a:xfrm>
          <a:prstGeom prst="rect">
            <a:avLst/>
          </a:prstGeom>
          <a:noFill/>
        </p:spPr>
        <p:txBody>
          <a:bodyPr wrap="square" rtlCol="0">
            <a:spAutoFit/>
          </a:bodyPr>
          <a:lstStyle/>
          <a:p>
            <a:r>
              <a:rPr lang="en-US" sz="1050" dirty="0">
                <a:latin typeface="Century Gothic" panose="020B0502020202020204" pitchFamily="34" charset="0"/>
              </a:rPr>
              <a:t>Even though we were not able to hold the 29</a:t>
            </a:r>
            <a:r>
              <a:rPr lang="en-US" sz="1050" baseline="30000" dirty="0">
                <a:latin typeface="Century Gothic" panose="020B0502020202020204" pitchFamily="34" charset="0"/>
              </a:rPr>
              <a:t>th</a:t>
            </a:r>
            <a:r>
              <a:rPr lang="en-US" sz="1050" dirty="0">
                <a:latin typeface="Century Gothic" panose="020B0502020202020204" pitchFamily="34" charset="0"/>
              </a:rPr>
              <a:t> annual Palos Verdes Peninsula High School </a:t>
            </a:r>
            <a:r>
              <a:rPr lang="en-US" sz="1050" i="1" dirty="0">
                <a:latin typeface="Century Gothic" panose="020B0502020202020204" pitchFamily="34" charset="0"/>
              </a:rPr>
              <a:t>Athlete of the Year</a:t>
            </a:r>
            <a:r>
              <a:rPr lang="en-US" sz="1050" dirty="0">
                <a:latin typeface="Century Gothic" panose="020B0502020202020204" pitchFamily="34" charset="0"/>
              </a:rPr>
              <a:t> Awards banquet this year, the Athletic Booster Club board decided it was still important to honor and acknowledge the accomplishments, leadership in sports, and athletic endeavors of the male and female nominees for the 2019-20 Athlete of the Year award.</a:t>
            </a:r>
          </a:p>
          <a:p>
            <a:endParaRPr lang="en-US" sz="1050" dirty="0">
              <a:latin typeface="Century Gothic" panose="020B0502020202020204" pitchFamily="34" charset="0"/>
            </a:endParaRPr>
          </a:p>
          <a:p>
            <a:r>
              <a:rPr lang="en-US" sz="1050" dirty="0">
                <a:latin typeface="Century Gothic" panose="020B0502020202020204" pitchFamily="34" charset="0"/>
              </a:rPr>
              <a:t>The nominees for these awards are seniors, who have been selected by their respective head coaches. When more than one athlete per sport is deserving of this award because of his or her contribution on the playing field, the character and leadership of each candidate become the determining factors. Additionally, athletes at-large and special invites are those who are deemed so deserving of recognition by the entire pool of coaches, receive nominations from the coaches and Athletic Director. Following all nominations, varsity head coaches and the Athletic Director meet to hear presentations by the nominees’ respective coaches; a vote is then taken to determine the winner, or winners, of this very prestigious honor. </a:t>
            </a:r>
          </a:p>
          <a:p>
            <a:endParaRPr lang="en-US" sz="1050" dirty="0">
              <a:latin typeface="Century Gothic" panose="020B0502020202020204" pitchFamily="34" charset="0"/>
            </a:endParaRPr>
          </a:p>
          <a:p>
            <a:r>
              <a:rPr lang="en-US" sz="1050" dirty="0">
                <a:latin typeface="Century Gothic" panose="020B0502020202020204" pitchFamily="34" charset="0"/>
              </a:rPr>
              <a:t>Two additional awards will be presented this evening. These are the </a:t>
            </a:r>
            <a:r>
              <a:rPr lang="en-US" sz="1050" i="1" dirty="0">
                <a:latin typeface="Century Gothic" panose="020B0502020202020204" pitchFamily="34" charset="0"/>
              </a:rPr>
              <a:t>Outstanding Captain of the Year</a:t>
            </a:r>
            <a:r>
              <a:rPr lang="en-US" sz="1050" dirty="0">
                <a:latin typeface="Century Gothic" panose="020B0502020202020204" pitchFamily="34" charset="0"/>
              </a:rPr>
              <a:t> and The </a:t>
            </a:r>
            <a:r>
              <a:rPr lang="en-US" sz="1050" i="1" dirty="0">
                <a:latin typeface="Century Gothic" panose="020B0502020202020204" pitchFamily="34" charset="0"/>
              </a:rPr>
              <a:t>Most Inspirational Athlete of the Year</a:t>
            </a:r>
            <a:r>
              <a:rPr lang="en-US" sz="1050" dirty="0">
                <a:latin typeface="Century Gothic" panose="020B0502020202020204" pitchFamily="34" charset="0"/>
              </a:rPr>
              <a:t> awards. </a:t>
            </a:r>
          </a:p>
          <a:p>
            <a:endParaRPr lang="en-US" sz="1050" dirty="0">
              <a:latin typeface="Century Gothic" panose="020B0502020202020204" pitchFamily="34" charset="0"/>
            </a:endParaRPr>
          </a:p>
          <a:p>
            <a:r>
              <a:rPr lang="en-US" sz="1050" dirty="0">
                <a:latin typeface="Century Gothic" panose="020B0502020202020204" pitchFamily="34" charset="0"/>
              </a:rPr>
              <a:t>All the student athletes nominated have achieved exceptional performance levels in their respective sports through motivation, dedication, talent, self-discipline, and hard work. Their efforts are to be applauded. Their success is also the result of the direction and support they have received from their mentors, families, teammates, and coaches. </a:t>
            </a:r>
          </a:p>
          <a:p>
            <a:endParaRPr lang="en-US" sz="1050" dirty="0">
              <a:latin typeface="Century Gothic" panose="020B0502020202020204" pitchFamily="34" charset="0"/>
            </a:endParaRPr>
          </a:p>
          <a:p>
            <a:r>
              <a:rPr lang="en-US" sz="1050" dirty="0">
                <a:latin typeface="Century Gothic" panose="020B0502020202020204" pitchFamily="34" charset="0"/>
              </a:rPr>
              <a:t>Congratulations to all our accomplished student athletes! </a:t>
            </a:r>
          </a:p>
          <a:p>
            <a:r>
              <a:rPr lang="en-US" sz="1050" dirty="0">
                <a:latin typeface="Century Gothic" panose="020B0502020202020204" pitchFamily="34" charset="0"/>
              </a:rPr>
              <a:t> </a:t>
            </a:r>
          </a:p>
          <a:p>
            <a:r>
              <a:rPr lang="en-US" sz="1050" dirty="0">
                <a:latin typeface="Century Gothic" panose="020B0502020202020204" pitchFamily="34" charset="0"/>
              </a:rPr>
              <a:t>Bo Kelly and Mark Hama </a:t>
            </a:r>
          </a:p>
          <a:p>
            <a:r>
              <a:rPr lang="en-US" sz="1050" i="1" dirty="0">
                <a:latin typeface="Century Gothic" panose="020B0502020202020204" pitchFamily="34" charset="0"/>
              </a:rPr>
              <a:t>Co-Presidents </a:t>
            </a:r>
            <a:endParaRPr lang="en-US" sz="1050" dirty="0">
              <a:latin typeface="Century Gothic" panose="020B0502020202020204" pitchFamily="34" charset="0"/>
            </a:endParaRPr>
          </a:p>
          <a:p>
            <a:r>
              <a:rPr lang="en-US" sz="1050" i="1" dirty="0">
                <a:latin typeface="Century Gothic" panose="020B0502020202020204" pitchFamily="34" charset="0"/>
              </a:rPr>
              <a:t>Palos Verdes Peninsula High Athletic Booster Club</a:t>
            </a:r>
          </a:p>
          <a:p>
            <a:endParaRPr lang="en-US" dirty="0"/>
          </a:p>
          <a:p>
            <a:r>
              <a:rPr lang="en-US" sz="900" dirty="0"/>
              <a:t> </a:t>
            </a:r>
            <a:r>
              <a:rPr lang="en-US" sz="900" dirty="0">
                <a:solidFill>
                  <a:srgbClr val="3333FF"/>
                </a:solidFill>
                <a:latin typeface="Times New Roman" panose="02020603050405020304" pitchFamily="18" charset="0"/>
                <a:cs typeface="Times New Roman" panose="02020603050405020304" pitchFamily="18" charset="0"/>
              </a:rPr>
              <a:t>Portraits Courtesy of PSS Imaging </a:t>
            </a:r>
            <a:r>
              <a:rPr lang="en-US" sz="900" i="1" dirty="0">
                <a:solidFill>
                  <a:srgbClr val="3333FF"/>
                </a:solidFill>
                <a:latin typeface="Times New Roman" panose="02020603050405020304" pitchFamily="18" charset="0"/>
                <a:cs typeface="Times New Roman" panose="02020603050405020304" pitchFamily="18" charset="0"/>
              </a:rPr>
              <a:t> </a:t>
            </a:r>
            <a:endParaRPr lang="en-US" sz="900" dirty="0">
              <a:solidFill>
                <a:srgbClr val="3333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6053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57357"/>
            <a:ext cx="5029200" cy="600164"/>
          </a:xfrm>
          <a:prstGeom prst="rect">
            <a:avLst/>
          </a:prstGeom>
          <a:solidFill>
            <a:schemeClr val="tx1"/>
          </a:solidFill>
        </p:spPr>
        <p:txBody>
          <a:bodyPr wrap="square" rtlCol="0">
            <a:spAutoFit/>
          </a:bodyPr>
          <a:lstStyle/>
          <a:p>
            <a:pPr algn="ctr"/>
            <a:r>
              <a:rPr lang="en-US" sz="1375" b="1" dirty="0">
                <a:solidFill>
                  <a:srgbClr val="F7E609"/>
                </a:solidFill>
                <a:latin typeface="Century Gothic" panose="020B0502020202020204" pitchFamily="34" charset="0"/>
              </a:rPr>
              <a:t>2019 - 2020 </a:t>
            </a:r>
          </a:p>
          <a:p>
            <a:pPr algn="ctr"/>
            <a:r>
              <a:rPr lang="en-US" sz="1925" b="1" dirty="0">
                <a:solidFill>
                  <a:srgbClr val="F7E609"/>
                </a:solidFill>
                <a:latin typeface="Century Gothic" panose="020B0502020202020204" pitchFamily="34" charset="0"/>
              </a:rPr>
              <a:t>Athlete of the Year Nominees </a:t>
            </a:r>
          </a:p>
        </p:txBody>
      </p:sp>
      <p:sp>
        <p:nvSpPr>
          <p:cNvPr id="2" name="TextBox 1"/>
          <p:cNvSpPr txBox="1"/>
          <p:nvPr/>
        </p:nvSpPr>
        <p:spPr>
          <a:xfrm>
            <a:off x="39592" y="720782"/>
            <a:ext cx="4924425" cy="1446550"/>
          </a:xfrm>
          <a:prstGeom prst="rect">
            <a:avLst/>
          </a:prstGeom>
          <a:noFill/>
        </p:spPr>
        <p:txBody>
          <a:bodyPr wrap="square" rtlCol="0">
            <a:spAutoFit/>
          </a:bodyPr>
          <a:lstStyle/>
          <a:p>
            <a:pPr defTabSz="457200"/>
            <a:r>
              <a:rPr lang="en-US" sz="1100" b="1" dirty="0">
                <a:latin typeface="Century Gothic" panose="020B0502020202020204" pitchFamily="34" charset="0"/>
              </a:rPr>
              <a:t>	</a:t>
            </a:r>
            <a:r>
              <a:rPr lang="en-US" sz="1100" b="1" i="1" dirty="0">
                <a:latin typeface="Century Gothic" panose="020B0502020202020204" pitchFamily="34" charset="0"/>
              </a:rPr>
              <a:t>Fall 				Athlete of the Year Nominee</a:t>
            </a:r>
          </a:p>
          <a:p>
            <a:pPr defTabSz="457200"/>
            <a:r>
              <a:rPr lang="en-US" sz="1100" dirty="0">
                <a:latin typeface="Century Gothic" panose="020B0502020202020204" pitchFamily="34" charset="0"/>
              </a:rPr>
              <a:t>	Boys Cross Country		Michael Takami</a:t>
            </a:r>
            <a:endParaRPr lang="en-US" sz="1100" i="1" dirty="0">
              <a:latin typeface="Century Gothic" panose="020B0502020202020204" pitchFamily="34" charset="0"/>
            </a:endParaRPr>
          </a:p>
          <a:p>
            <a:pPr defTabSz="457200"/>
            <a:r>
              <a:rPr lang="en-US" sz="1100" dirty="0">
                <a:latin typeface="Century Gothic" panose="020B0502020202020204" pitchFamily="34" charset="0"/>
              </a:rPr>
              <a:t>	Girls Cross Country		Paige Moore</a:t>
            </a:r>
          </a:p>
          <a:p>
            <a:pPr defTabSz="457200"/>
            <a:r>
              <a:rPr lang="en-US" sz="1100" dirty="0">
                <a:latin typeface="Century Gothic" panose="020B0502020202020204" pitchFamily="34" charset="0"/>
              </a:rPr>
              <a:t>	Football			Jack Haworth</a:t>
            </a:r>
          </a:p>
          <a:p>
            <a:pPr defTabSz="457200"/>
            <a:r>
              <a:rPr lang="en-US" sz="1100" dirty="0">
                <a:latin typeface="Century Gothic" panose="020B0502020202020204" pitchFamily="34" charset="0"/>
              </a:rPr>
              <a:t>	Girls Golf			Casey Syal</a:t>
            </a:r>
          </a:p>
          <a:p>
            <a:pPr defTabSz="457200"/>
            <a:r>
              <a:rPr lang="en-US" sz="1100" dirty="0">
                <a:latin typeface="Century Gothic" panose="020B0502020202020204" pitchFamily="34" charset="0"/>
              </a:rPr>
              <a:t>	Girls Tennis			Koko Makrygiannis	</a:t>
            </a:r>
          </a:p>
          <a:p>
            <a:pPr defTabSz="457200"/>
            <a:r>
              <a:rPr lang="en-US" sz="1100" dirty="0">
                <a:latin typeface="Century Gothic" panose="020B0502020202020204" pitchFamily="34" charset="0"/>
              </a:rPr>
              <a:t>	Girls Volleyball		Katie Seaton</a:t>
            </a:r>
          </a:p>
          <a:p>
            <a:pPr defTabSz="457200"/>
            <a:r>
              <a:rPr lang="en-US" sz="1100" dirty="0">
                <a:latin typeface="Century Gothic" panose="020B0502020202020204" pitchFamily="34" charset="0"/>
              </a:rPr>
              <a:t>	Boys Water Polo		David Amano</a:t>
            </a:r>
          </a:p>
        </p:txBody>
      </p:sp>
      <p:sp>
        <p:nvSpPr>
          <p:cNvPr id="5" name="TextBox 4"/>
          <p:cNvSpPr txBox="1"/>
          <p:nvPr/>
        </p:nvSpPr>
        <p:spPr>
          <a:xfrm>
            <a:off x="39592" y="2087427"/>
            <a:ext cx="4872038" cy="1446550"/>
          </a:xfrm>
          <a:prstGeom prst="rect">
            <a:avLst/>
          </a:prstGeom>
          <a:noFill/>
        </p:spPr>
        <p:txBody>
          <a:bodyPr wrap="square" rtlCol="0">
            <a:spAutoFit/>
          </a:bodyPr>
          <a:lstStyle/>
          <a:p>
            <a:pPr defTabSz="457200"/>
            <a:r>
              <a:rPr lang="en-US" sz="1050" b="1" dirty="0">
                <a:latin typeface="Century Gothic" panose="020B0502020202020204" pitchFamily="34" charset="0"/>
              </a:rPr>
              <a:t>	</a:t>
            </a:r>
            <a:r>
              <a:rPr lang="en-US" sz="1100" b="1" i="1" dirty="0">
                <a:latin typeface="Century Gothic" panose="020B0502020202020204" pitchFamily="34" charset="0"/>
              </a:rPr>
              <a:t>Winter				Athlete of the Year Nominee</a:t>
            </a:r>
          </a:p>
          <a:p>
            <a:pPr defTabSz="457200"/>
            <a:r>
              <a:rPr lang="en-US" sz="1100" dirty="0">
                <a:latin typeface="Century Gothic" panose="020B0502020202020204" pitchFamily="34" charset="0"/>
              </a:rPr>
              <a:t>	Boys Basketball 		Luke Frasso</a:t>
            </a:r>
          </a:p>
          <a:p>
            <a:pPr defTabSz="457200"/>
            <a:r>
              <a:rPr lang="en-US" sz="1100" dirty="0">
                <a:latin typeface="Century Gothic" panose="020B0502020202020204" pitchFamily="34" charset="0"/>
              </a:rPr>
              <a:t>	Girls Basketball		Veronica Rojas</a:t>
            </a:r>
          </a:p>
          <a:p>
            <a:pPr defTabSz="457200"/>
            <a:r>
              <a:rPr lang="en-US" sz="1100" dirty="0">
                <a:latin typeface="Century Gothic" panose="020B0502020202020204" pitchFamily="34" charset="0"/>
              </a:rPr>
              <a:t>	Boys Soccer			Aidan Hay</a:t>
            </a:r>
          </a:p>
          <a:p>
            <a:pPr defTabSz="457200"/>
            <a:r>
              <a:rPr lang="en-US" sz="1100" dirty="0">
                <a:latin typeface="Century Gothic" panose="020B0502020202020204" pitchFamily="34" charset="0"/>
              </a:rPr>
              <a:t>	Girls Soccer			Kamea Vierra-Lambert</a:t>
            </a:r>
          </a:p>
          <a:p>
            <a:pPr defTabSz="457200"/>
            <a:r>
              <a:rPr lang="en-US" sz="1100" dirty="0">
                <a:latin typeface="Century Gothic" panose="020B0502020202020204" pitchFamily="34" charset="0"/>
              </a:rPr>
              <a:t>	Surfing				Colin Macleod</a:t>
            </a:r>
          </a:p>
          <a:p>
            <a:pPr defTabSz="457200"/>
            <a:r>
              <a:rPr lang="en-US" sz="1100" dirty="0">
                <a:latin typeface="Century Gothic" panose="020B0502020202020204" pitchFamily="34" charset="0"/>
              </a:rPr>
              <a:t>	Girls Water Polo		Catherine Nguyen	</a:t>
            </a:r>
          </a:p>
          <a:p>
            <a:pPr defTabSz="457200"/>
            <a:r>
              <a:rPr lang="en-US" sz="1100" dirty="0">
                <a:latin typeface="Century Gothic" panose="020B0502020202020204" pitchFamily="34" charset="0"/>
              </a:rPr>
              <a:t>	Wrestling			Alex Britton</a:t>
            </a:r>
          </a:p>
        </p:txBody>
      </p:sp>
      <p:sp>
        <p:nvSpPr>
          <p:cNvPr id="7" name="TextBox 6"/>
          <p:cNvSpPr txBox="1"/>
          <p:nvPr/>
        </p:nvSpPr>
        <p:spPr>
          <a:xfrm>
            <a:off x="39592" y="3454476"/>
            <a:ext cx="4924425" cy="2123658"/>
          </a:xfrm>
          <a:prstGeom prst="rect">
            <a:avLst/>
          </a:prstGeom>
          <a:noFill/>
        </p:spPr>
        <p:txBody>
          <a:bodyPr wrap="square" rtlCol="0">
            <a:spAutoFit/>
          </a:bodyPr>
          <a:lstStyle/>
          <a:p>
            <a:pPr defTabSz="457200"/>
            <a:r>
              <a:rPr lang="en-US" sz="963" b="1" dirty="0">
                <a:latin typeface="Century Gothic" panose="020B0502020202020204" pitchFamily="34" charset="0"/>
              </a:rPr>
              <a:t>	</a:t>
            </a:r>
            <a:r>
              <a:rPr lang="en-US" sz="1100" b="1" i="1" dirty="0">
                <a:latin typeface="Century Gothic" panose="020B0502020202020204" pitchFamily="34" charset="0"/>
              </a:rPr>
              <a:t>Spring				Athlete of the Year Nominee </a:t>
            </a:r>
            <a:endParaRPr lang="en-US" sz="1100" i="1" dirty="0">
              <a:latin typeface="Century Gothic" panose="020B0502020202020204" pitchFamily="34" charset="0"/>
            </a:endParaRPr>
          </a:p>
          <a:p>
            <a:pPr defTabSz="457200"/>
            <a:r>
              <a:rPr lang="en-US" sz="1100" dirty="0">
                <a:latin typeface="Century Gothic" panose="020B0502020202020204" pitchFamily="34" charset="0"/>
              </a:rPr>
              <a:t>	Baseball			Kioto Shimamura</a:t>
            </a:r>
          </a:p>
          <a:p>
            <a:pPr defTabSz="457200"/>
            <a:r>
              <a:rPr lang="en-US" sz="1100" dirty="0">
                <a:solidFill>
                  <a:srgbClr val="FF0000"/>
                </a:solidFill>
                <a:latin typeface="Century Gothic" panose="020B0502020202020204" pitchFamily="34" charset="0"/>
              </a:rPr>
              <a:t>	</a:t>
            </a:r>
            <a:r>
              <a:rPr lang="en-US" sz="1100" dirty="0">
                <a:latin typeface="Century Gothic" panose="020B0502020202020204" pitchFamily="34" charset="0"/>
              </a:rPr>
              <a:t>Boys Golf			Jason Nowacki</a:t>
            </a:r>
          </a:p>
          <a:p>
            <a:pPr defTabSz="457200"/>
            <a:r>
              <a:rPr lang="en-US" sz="1100" dirty="0">
                <a:solidFill>
                  <a:srgbClr val="FF0000"/>
                </a:solidFill>
                <a:latin typeface="Century Gothic" panose="020B0502020202020204" pitchFamily="34" charset="0"/>
              </a:rPr>
              <a:t>	</a:t>
            </a:r>
            <a:r>
              <a:rPr lang="en-US" sz="1100" dirty="0">
                <a:latin typeface="Century Gothic" panose="020B0502020202020204" pitchFamily="34" charset="0"/>
              </a:rPr>
              <a:t>Boys Lacrosse		AJ Rosato</a:t>
            </a:r>
          </a:p>
          <a:p>
            <a:pPr defTabSz="457200"/>
            <a:r>
              <a:rPr lang="en-US" sz="1100" dirty="0">
                <a:latin typeface="Century Gothic" panose="020B0502020202020204" pitchFamily="34" charset="0"/>
              </a:rPr>
              <a:t>	Girls Lacrosse			Catherine Channell</a:t>
            </a:r>
          </a:p>
          <a:p>
            <a:pPr defTabSz="457200"/>
            <a:r>
              <a:rPr lang="en-US" sz="1100" dirty="0">
                <a:solidFill>
                  <a:srgbClr val="FF0000"/>
                </a:solidFill>
                <a:latin typeface="Century Gothic" panose="020B0502020202020204" pitchFamily="34" charset="0"/>
              </a:rPr>
              <a:t>	</a:t>
            </a:r>
            <a:r>
              <a:rPr lang="en-US" sz="1100" dirty="0">
                <a:latin typeface="Century Gothic" panose="020B0502020202020204" pitchFamily="34" charset="0"/>
              </a:rPr>
              <a:t>Softball			Kelly Beaupre</a:t>
            </a:r>
          </a:p>
          <a:p>
            <a:pPr defTabSz="457200"/>
            <a:r>
              <a:rPr lang="en-US" sz="1100" dirty="0">
                <a:solidFill>
                  <a:srgbClr val="FF0000"/>
                </a:solidFill>
                <a:latin typeface="Century Gothic" panose="020B0502020202020204" pitchFamily="34" charset="0"/>
              </a:rPr>
              <a:t>	</a:t>
            </a:r>
            <a:r>
              <a:rPr lang="en-US" sz="1100" dirty="0">
                <a:latin typeface="Century Gothic" panose="020B0502020202020204" pitchFamily="34" charset="0"/>
              </a:rPr>
              <a:t>Boys Swimming		Nicholas Sims</a:t>
            </a:r>
          </a:p>
          <a:p>
            <a:pPr defTabSz="457200"/>
            <a:r>
              <a:rPr lang="en-US" sz="1100" dirty="0">
                <a:solidFill>
                  <a:srgbClr val="FF0000"/>
                </a:solidFill>
                <a:latin typeface="Century Gothic" panose="020B0502020202020204" pitchFamily="34" charset="0"/>
              </a:rPr>
              <a:t>	</a:t>
            </a:r>
            <a:r>
              <a:rPr lang="en-US" sz="1100" dirty="0">
                <a:latin typeface="Century Gothic" panose="020B0502020202020204" pitchFamily="34" charset="0"/>
              </a:rPr>
              <a:t>Girls Swimming		Shae Smith</a:t>
            </a:r>
            <a:endParaRPr lang="en-US" sz="1100" i="1" dirty="0">
              <a:latin typeface="Century Gothic" panose="020B0502020202020204" pitchFamily="34" charset="0"/>
            </a:endParaRPr>
          </a:p>
          <a:p>
            <a:pPr defTabSz="457200"/>
            <a:r>
              <a:rPr lang="en-US" sz="1100" dirty="0">
                <a:solidFill>
                  <a:srgbClr val="FF0000"/>
                </a:solidFill>
                <a:latin typeface="Century Gothic" panose="020B0502020202020204" pitchFamily="34" charset="0"/>
              </a:rPr>
              <a:t>	</a:t>
            </a:r>
            <a:r>
              <a:rPr lang="en-US" sz="1100" dirty="0">
                <a:latin typeface="Century Gothic" panose="020B0502020202020204" pitchFamily="34" charset="0"/>
              </a:rPr>
              <a:t>Boys Tennis			Joshua Masuda</a:t>
            </a:r>
          </a:p>
          <a:p>
            <a:pPr defTabSz="457200"/>
            <a:r>
              <a:rPr lang="en-US" sz="1100" dirty="0">
                <a:latin typeface="Century Gothic" panose="020B0502020202020204" pitchFamily="34" charset="0"/>
              </a:rPr>
              <a:t>	Boys Track &amp; Field		Aiden Lieb</a:t>
            </a:r>
          </a:p>
          <a:p>
            <a:pPr defTabSz="457200"/>
            <a:r>
              <a:rPr lang="en-US" sz="1100" dirty="0">
                <a:latin typeface="Century Gothic" panose="020B0502020202020204" pitchFamily="34" charset="0"/>
              </a:rPr>
              <a:t>	Girls Track &amp; Field		</a:t>
            </a:r>
            <a:r>
              <a:rPr lang="en-US" sz="1100" i="1" dirty="0">
                <a:latin typeface="Century Gothic" panose="020B0502020202020204" pitchFamily="34" charset="0"/>
              </a:rPr>
              <a:t>No Nominee</a:t>
            </a:r>
          </a:p>
          <a:p>
            <a:pPr defTabSz="457200"/>
            <a:r>
              <a:rPr lang="en-US" sz="1100" dirty="0">
                <a:solidFill>
                  <a:srgbClr val="FF0000"/>
                </a:solidFill>
                <a:latin typeface="Century Gothic" panose="020B0502020202020204" pitchFamily="34" charset="0"/>
              </a:rPr>
              <a:t>	</a:t>
            </a:r>
            <a:r>
              <a:rPr lang="en-US" sz="1100" dirty="0">
                <a:latin typeface="Century Gothic" panose="020B0502020202020204" pitchFamily="34" charset="0"/>
              </a:rPr>
              <a:t>Boys Volleyball  		Ryan Umbrell</a:t>
            </a:r>
          </a:p>
        </p:txBody>
      </p:sp>
      <p:sp>
        <p:nvSpPr>
          <p:cNvPr id="8" name="TextBox 7"/>
          <p:cNvSpPr txBox="1"/>
          <p:nvPr/>
        </p:nvSpPr>
        <p:spPr>
          <a:xfrm>
            <a:off x="26192" y="5514125"/>
            <a:ext cx="4924425" cy="769441"/>
          </a:xfrm>
          <a:prstGeom prst="rect">
            <a:avLst/>
          </a:prstGeom>
          <a:noFill/>
        </p:spPr>
        <p:txBody>
          <a:bodyPr wrap="square" rtlCol="0">
            <a:spAutoFit/>
          </a:bodyPr>
          <a:lstStyle/>
          <a:p>
            <a:pPr defTabSz="457200"/>
            <a:r>
              <a:rPr lang="en-US" sz="1050" b="1" dirty="0">
                <a:latin typeface="Century Gothic" panose="020B0502020202020204" pitchFamily="34" charset="0"/>
              </a:rPr>
              <a:t>	</a:t>
            </a:r>
            <a:r>
              <a:rPr lang="en-US" sz="1100" b="1" i="1" dirty="0">
                <a:latin typeface="Century Gothic" panose="020B0502020202020204" pitchFamily="34" charset="0"/>
              </a:rPr>
              <a:t>All Year 			Athlete of the Year Nominee</a:t>
            </a:r>
            <a:endParaRPr lang="en-US" sz="1100" i="1" dirty="0">
              <a:latin typeface="Century Gothic" panose="020B0502020202020204" pitchFamily="34" charset="0"/>
            </a:endParaRPr>
          </a:p>
          <a:p>
            <a:pPr defTabSz="457200"/>
            <a:r>
              <a:rPr lang="en-US" sz="1100" dirty="0">
                <a:latin typeface="Century Gothic" panose="020B0502020202020204" pitchFamily="34" charset="0"/>
              </a:rPr>
              <a:t>	Cheer				Sarah McGuinness</a:t>
            </a:r>
          </a:p>
          <a:p>
            <a:pPr defTabSz="457200"/>
            <a:r>
              <a:rPr lang="en-US" sz="1100" dirty="0">
                <a:latin typeface="Century Gothic" panose="020B0502020202020204" pitchFamily="34" charset="0"/>
              </a:rPr>
              <a:t>	Varsity Dance		Lani Hollingsworth</a:t>
            </a:r>
          </a:p>
          <a:p>
            <a:pPr defTabSz="457200"/>
            <a:r>
              <a:rPr lang="en-US" sz="1100" dirty="0">
                <a:latin typeface="Century Gothic" panose="020B0502020202020204" pitchFamily="34" charset="0"/>
              </a:rPr>
              <a:t>	Spirit				Dana Goldstein</a:t>
            </a:r>
          </a:p>
        </p:txBody>
      </p:sp>
      <p:sp>
        <p:nvSpPr>
          <p:cNvPr id="4" name="TextBox 3"/>
          <p:cNvSpPr txBox="1"/>
          <p:nvPr/>
        </p:nvSpPr>
        <p:spPr>
          <a:xfrm>
            <a:off x="26192" y="6248400"/>
            <a:ext cx="4976813" cy="261610"/>
          </a:xfrm>
          <a:prstGeom prst="rect">
            <a:avLst/>
          </a:prstGeom>
          <a:solidFill>
            <a:schemeClr val="tx1"/>
          </a:solidFill>
        </p:spPr>
        <p:txBody>
          <a:bodyPr wrap="square" rtlCol="0">
            <a:spAutoFit/>
          </a:bodyPr>
          <a:lstStyle/>
          <a:p>
            <a:pPr algn="ctr"/>
            <a:r>
              <a:rPr lang="en-US" sz="1100" b="1" dirty="0">
                <a:solidFill>
                  <a:schemeClr val="bg1"/>
                </a:solidFill>
                <a:latin typeface="Century Gothic" panose="020B0502020202020204" pitchFamily="34" charset="0"/>
              </a:rPr>
              <a:t>At-Large and Special Invite Athletes </a:t>
            </a:r>
          </a:p>
        </p:txBody>
      </p:sp>
      <p:sp>
        <p:nvSpPr>
          <p:cNvPr id="6" name="TextBox 5"/>
          <p:cNvSpPr txBox="1"/>
          <p:nvPr/>
        </p:nvSpPr>
        <p:spPr>
          <a:xfrm>
            <a:off x="25304" y="6495127"/>
            <a:ext cx="4976813" cy="1277273"/>
          </a:xfrm>
          <a:prstGeom prst="rect">
            <a:avLst/>
          </a:prstGeom>
          <a:solidFill>
            <a:schemeClr val="bg1"/>
          </a:solidFill>
        </p:spPr>
        <p:txBody>
          <a:bodyPr wrap="square" rtlCol="0">
            <a:spAutoFit/>
          </a:bodyPr>
          <a:lstStyle/>
          <a:p>
            <a:pPr algn="ctr"/>
            <a:r>
              <a:rPr lang="en-US" sz="1100" i="1" dirty="0">
                <a:latin typeface="Century Gothic" panose="020B0502020202020204" pitchFamily="34" charset="0"/>
              </a:rPr>
              <a:t>At- Large</a:t>
            </a:r>
            <a:r>
              <a:rPr lang="en-US" sz="1100" dirty="0">
                <a:latin typeface="Century Gothic" panose="020B0502020202020204" pitchFamily="34" charset="0"/>
              </a:rPr>
              <a:t>| Alicia Carmona Cornejo | Girls Tennis</a:t>
            </a:r>
          </a:p>
          <a:p>
            <a:pPr algn="ctr"/>
            <a:r>
              <a:rPr lang="en-US" sz="1100" i="1" dirty="0">
                <a:latin typeface="Century Gothic" panose="020B0502020202020204" pitchFamily="34" charset="0"/>
              </a:rPr>
              <a:t>At- Large | </a:t>
            </a:r>
            <a:r>
              <a:rPr lang="en-US" sz="1100" dirty="0">
                <a:latin typeface="Century Gothic" panose="020B0502020202020204" pitchFamily="34" charset="0"/>
              </a:rPr>
              <a:t>Caleb Hall | Boys Basketball</a:t>
            </a:r>
          </a:p>
          <a:p>
            <a:pPr algn="ctr"/>
            <a:r>
              <a:rPr lang="en-US" sz="1100" dirty="0">
                <a:latin typeface="Century Gothic" panose="020B0502020202020204" pitchFamily="34" charset="0"/>
              </a:rPr>
              <a:t>Special Invite | Troy Simpkins | Boys Basketball &amp; Lacrosse</a:t>
            </a:r>
          </a:p>
          <a:p>
            <a:pPr algn="ctr"/>
            <a:r>
              <a:rPr lang="en-US" sz="1100" i="1" dirty="0">
                <a:latin typeface="Century Gothic" panose="020B0502020202020204" pitchFamily="34" charset="0"/>
              </a:rPr>
              <a:t>At- Large </a:t>
            </a:r>
            <a:r>
              <a:rPr lang="en-US" sz="1100" dirty="0">
                <a:latin typeface="Century Gothic" panose="020B0502020202020204" pitchFamily="34" charset="0"/>
              </a:rPr>
              <a:t>| Clarke Godbold | Boys Volleyball</a:t>
            </a:r>
          </a:p>
          <a:p>
            <a:pPr algn="ctr"/>
            <a:r>
              <a:rPr lang="en-US" sz="1100" dirty="0">
                <a:latin typeface="Century Gothic" panose="020B0502020202020204" pitchFamily="34" charset="0"/>
              </a:rPr>
              <a:t>Special Invite | Jordan Quick | Girls Swimming</a:t>
            </a:r>
          </a:p>
          <a:p>
            <a:pPr algn="ctr"/>
            <a:r>
              <a:rPr lang="en-US" sz="1100" dirty="0">
                <a:latin typeface="Century Gothic" panose="020B0502020202020204" pitchFamily="34" charset="0"/>
              </a:rPr>
              <a:t>Special Invite | Ashley Wieland | Girls Cheer</a:t>
            </a:r>
          </a:p>
          <a:p>
            <a:pPr algn="ctr"/>
            <a:r>
              <a:rPr lang="en-US" sz="1100" dirty="0">
                <a:latin typeface="Century Gothic" panose="020B0502020202020204" pitchFamily="34" charset="0"/>
              </a:rPr>
              <a:t>Special Invite </a:t>
            </a:r>
            <a:r>
              <a:rPr lang="en-US" sz="1100">
                <a:latin typeface="Century Gothic" panose="020B0502020202020204" pitchFamily="34" charset="0"/>
              </a:rPr>
              <a:t>| Ricardo </a:t>
            </a:r>
            <a:r>
              <a:rPr lang="en-US" sz="1100" dirty="0" err="1">
                <a:latin typeface="Century Gothic" panose="020B0502020202020204" pitchFamily="34" charset="0"/>
              </a:rPr>
              <a:t>Punsalan</a:t>
            </a:r>
            <a:r>
              <a:rPr lang="en-US" sz="1100" dirty="0">
                <a:latin typeface="Century Gothic" panose="020B0502020202020204" pitchFamily="34" charset="0"/>
              </a:rPr>
              <a:t> | Football &amp; Baseball</a:t>
            </a:r>
          </a:p>
        </p:txBody>
      </p:sp>
    </p:spTree>
    <p:extLst>
      <p:ext uri="{BB962C8B-B14F-4D97-AF65-F5344CB8AC3E}">
        <p14:creationId xmlns:p14="http://schemas.microsoft.com/office/powerpoint/2010/main" val="3098676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1937" y="178332"/>
            <a:ext cx="4505325" cy="727122"/>
          </a:xfrm>
          <a:prstGeom prst="rect">
            <a:avLst/>
          </a:prstGeom>
          <a:noFill/>
        </p:spPr>
        <p:txBody>
          <a:bodyPr wrap="square" rtlCol="0">
            <a:spAutoFit/>
          </a:bodyPr>
          <a:lstStyle/>
          <a:p>
            <a:pPr algn="ctr"/>
            <a:r>
              <a:rPr lang="en-US" sz="1100" dirty="0">
                <a:latin typeface="Century Gothic" panose="020B0502020202020204" pitchFamily="34" charset="0"/>
              </a:rPr>
              <a:t>2019 - 2020 </a:t>
            </a:r>
          </a:p>
          <a:p>
            <a:pPr algn="ctr"/>
            <a:r>
              <a:rPr lang="en-US" sz="1650" b="1" dirty="0">
                <a:latin typeface="Century Gothic" panose="020B0502020202020204" pitchFamily="34" charset="0"/>
              </a:rPr>
              <a:t>ATHLETE OF THE YEAR</a:t>
            </a:r>
          </a:p>
          <a:p>
            <a:pPr algn="ctr"/>
            <a:r>
              <a:rPr lang="en-US" sz="1375" dirty="0">
                <a:latin typeface="Century Gothic" panose="020B0502020202020204" pitchFamily="34" charset="0"/>
              </a:rPr>
              <a:t>Fall Team Nominees</a:t>
            </a:r>
          </a:p>
        </p:txBody>
      </p:sp>
      <p:sp>
        <p:nvSpPr>
          <p:cNvPr id="2" name="TextBox 1"/>
          <p:cNvSpPr txBox="1"/>
          <p:nvPr/>
        </p:nvSpPr>
        <p:spPr>
          <a:xfrm>
            <a:off x="548769" y="7118223"/>
            <a:ext cx="1571625" cy="431015"/>
          </a:xfrm>
          <a:prstGeom prst="rect">
            <a:avLst/>
          </a:prstGeom>
          <a:solidFill>
            <a:schemeClr val="tx1"/>
          </a:solidFill>
          <a:effectLst/>
        </p:spPr>
        <p:txBody>
          <a:bodyPr wrap="square" rtlCol="0">
            <a:spAutoFit/>
          </a:bodyPr>
          <a:lstStyle/>
          <a:p>
            <a:pPr algn="ctr"/>
            <a:r>
              <a:rPr lang="en-US" sz="1238" b="1" dirty="0">
                <a:solidFill>
                  <a:schemeClr val="bg1"/>
                </a:solidFill>
                <a:latin typeface="Century Gothic" panose="020B0502020202020204" pitchFamily="34" charset="0"/>
              </a:rPr>
              <a:t>Paige Moore</a:t>
            </a:r>
          </a:p>
          <a:p>
            <a:pPr algn="ctr"/>
            <a:r>
              <a:rPr lang="en-US" sz="963" b="1" dirty="0">
                <a:solidFill>
                  <a:srgbClr val="FFC000"/>
                </a:solidFill>
                <a:latin typeface="Century Gothic" panose="020B0502020202020204" pitchFamily="34" charset="0"/>
              </a:rPr>
              <a:t>Girls Cross Country</a:t>
            </a:r>
            <a:r>
              <a:rPr lang="en-US" sz="825" b="1" dirty="0">
                <a:solidFill>
                  <a:srgbClr val="FFC000"/>
                </a:solidFill>
                <a:latin typeface="Century Gothic" panose="020B0502020202020204" pitchFamily="34" charset="0"/>
              </a:rPr>
              <a:t> </a:t>
            </a:r>
          </a:p>
        </p:txBody>
      </p:sp>
      <p:sp>
        <p:nvSpPr>
          <p:cNvPr id="4" name="TextBox 3"/>
          <p:cNvSpPr txBox="1"/>
          <p:nvPr/>
        </p:nvSpPr>
        <p:spPr>
          <a:xfrm>
            <a:off x="548768" y="3811258"/>
            <a:ext cx="1571625" cy="431015"/>
          </a:xfrm>
          <a:prstGeom prst="rect">
            <a:avLst/>
          </a:prstGeom>
          <a:solidFill>
            <a:schemeClr val="tx1"/>
          </a:solidFill>
          <a:effectLst/>
        </p:spPr>
        <p:txBody>
          <a:bodyPr wrap="square" rtlCol="0">
            <a:spAutoFit/>
          </a:bodyPr>
          <a:lstStyle/>
          <a:p>
            <a:pPr algn="ctr"/>
            <a:r>
              <a:rPr lang="en-US" sz="1238" b="1" i="1" dirty="0">
                <a:solidFill>
                  <a:schemeClr val="bg1"/>
                </a:solidFill>
                <a:latin typeface="Century Gothic" panose="020B0502020202020204" pitchFamily="34" charset="0"/>
              </a:rPr>
              <a:t>Michael Takami</a:t>
            </a:r>
          </a:p>
          <a:p>
            <a:pPr algn="ctr"/>
            <a:r>
              <a:rPr lang="en-US" sz="963" b="1" dirty="0">
                <a:solidFill>
                  <a:srgbClr val="FFC000"/>
                </a:solidFill>
                <a:latin typeface="Century Gothic" panose="020B0502020202020204" pitchFamily="34" charset="0"/>
              </a:rPr>
              <a:t>Boys Cross Country </a:t>
            </a:r>
          </a:p>
        </p:txBody>
      </p:sp>
      <p:pic>
        <p:nvPicPr>
          <p:cNvPr id="9" name="Picture 8" descr="A person wearing a suit and tie&#10;&#10;Description automatically generated">
            <a:extLst>
              <a:ext uri="{FF2B5EF4-FFF2-40B4-BE49-F238E27FC236}">
                <a16:creationId xmlns:a16="http://schemas.microsoft.com/office/drawing/2014/main" id="{F14D072F-63DE-482B-8858-5D75A992D8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186" y="1094510"/>
            <a:ext cx="2194907" cy="2743200"/>
          </a:xfrm>
          <a:prstGeom prst="rect">
            <a:avLst/>
          </a:prstGeom>
        </p:spPr>
      </p:pic>
      <p:pic>
        <p:nvPicPr>
          <p:cNvPr id="17" name="Picture 16" descr="A person in a blue shirt and smiling at the camera&#10;&#10;Description automatically generated">
            <a:extLst>
              <a:ext uri="{FF2B5EF4-FFF2-40B4-BE49-F238E27FC236}">
                <a16:creationId xmlns:a16="http://schemas.microsoft.com/office/drawing/2014/main" id="{370E1EEE-3562-4663-A708-ABCBDA354F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3053" y="4375023"/>
            <a:ext cx="2194040" cy="2743200"/>
          </a:xfrm>
          <a:prstGeom prst="rect">
            <a:avLst/>
          </a:prstGeom>
        </p:spPr>
      </p:pic>
      <p:sp>
        <p:nvSpPr>
          <p:cNvPr id="13" name="TextBox 12">
            <a:extLst>
              <a:ext uri="{FF2B5EF4-FFF2-40B4-BE49-F238E27FC236}">
                <a16:creationId xmlns:a16="http://schemas.microsoft.com/office/drawing/2014/main" id="{C55D0785-FDEF-465F-9387-780AE0CEF933}"/>
              </a:ext>
            </a:extLst>
          </p:cNvPr>
          <p:cNvSpPr txBox="1"/>
          <p:nvPr/>
        </p:nvSpPr>
        <p:spPr>
          <a:xfrm>
            <a:off x="2572531" y="4370880"/>
            <a:ext cx="2380469" cy="3178357"/>
          </a:xfrm>
          <a:prstGeom prst="rect">
            <a:avLst/>
          </a:prstGeom>
          <a:noFill/>
        </p:spPr>
        <p:txBody>
          <a:bodyPr wrap="square" rtlCol="0">
            <a:normAutofit fontScale="62500" lnSpcReduction="20000"/>
          </a:bodyPr>
          <a:lstStyle/>
          <a:p>
            <a:r>
              <a:rPr lang="en-US" dirty="0"/>
              <a:t>Next year I’ll be attending Cal Poly Pomona and plan to join the running club. I have loved this team since the first day of practice my freshman year. Peninsula Cross Country has given me so much, namely, good friends, outstanding role models, and wonderful memories, and it has taught me so much, too. I’ve learned to be patient which is important because athletes need to work hard before achieving their goals. I’ve learned to be respectful and supportive of my teammates because they are working hard too. I’ve learned to have fun even when I’m having a bad race because everybody has bad races. Participating on a cross country team is not easy; in fact, it's quite challenging, but that’s what makes it great! The best part of the cross country season is not any particular race or meet but instead the daily process of working with my coaches, making steady improvement, and running alongside good friends. I would like to thank Coaches Foster, Slattery, and Nishimi and my awesome teammates for all they’ve done for me these past four years, and my family for their support and love.</a:t>
            </a:r>
            <a:endParaRPr lang="en-US" sz="900" b="1" dirty="0">
              <a:latin typeface="+mj-lt"/>
            </a:endParaRPr>
          </a:p>
        </p:txBody>
      </p:sp>
      <p:sp>
        <p:nvSpPr>
          <p:cNvPr id="14" name="TextBox 13">
            <a:extLst>
              <a:ext uri="{FF2B5EF4-FFF2-40B4-BE49-F238E27FC236}">
                <a16:creationId xmlns:a16="http://schemas.microsoft.com/office/drawing/2014/main" id="{82B81A63-630C-4417-9A84-72B5EC3E0891}"/>
              </a:ext>
            </a:extLst>
          </p:cNvPr>
          <p:cNvSpPr txBox="1"/>
          <p:nvPr/>
        </p:nvSpPr>
        <p:spPr>
          <a:xfrm>
            <a:off x="2572531" y="1087756"/>
            <a:ext cx="2385977" cy="3100821"/>
          </a:xfrm>
          <a:prstGeom prst="rect">
            <a:avLst/>
          </a:prstGeom>
          <a:noFill/>
        </p:spPr>
        <p:txBody>
          <a:bodyPr wrap="square" rtlCol="0">
            <a:noAutofit/>
          </a:bodyPr>
          <a:lstStyle/>
          <a:p>
            <a:r>
              <a:rPr lang="en-US" sz="800" dirty="0"/>
              <a:t>Although, I’m not entirely sure where I’ll be attending next year I am currently committed to UC Santa Cruz to study computer science with a specialization in video game design. Cross country has easily been the best activity of high school and the memories of races and long practices with miles upon miles will be with me for the rest of my life. I’d also like to thank all the coaches who have helped me along the way but especially Coach Foster, Coach Nishimi, Coach Dill, and Coach Slattery. The coaching staff not only helped me get to the athletic level I never could’ve dreamed of, but also made me mentally strong enough and taught me valuable lessons and a work ethic that I try to bring to any venture I embark upon, athletic or not. And of course, my parents and friends who have always pushed me along the way and screamed my name as I ran across the field. Easily my best memory from this past season was being able to represent Peninsula in the varsity stripes at CIF Prelims and later CIF Southern section finals, something that hadn’t been accomplished in quite a long time. Again, I’d like to thank Peninsula for all the opportunities and memories they have given me athletically. More love and more life!!!</a:t>
            </a:r>
            <a:endParaRPr lang="en-US" sz="800" b="1" dirty="0">
              <a:latin typeface="+mj-lt"/>
            </a:endParaRPr>
          </a:p>
        </p:txBody>
      </p:sp>
    </p:spTree>
    <p:extLst>
      <p:ext uri="{BB962C8B-B14F-4D97-AF65-F5344CB8AC3E}">
        <p14:creationId xmlns:p14="http://schemas.microsoft.com/office/powerpoint/2010/main" val="1246560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1937" y="178332"/>
            <a:ext cx="4505325" cy="727122"/>
          </a:xfrm>
          <a:prstGeom prst="rect">
            <a:avLst/>
          </a:prstGeom>
          <a:noFill/>
        </p:spPr>
        <p:txBody>
          <a:bodyPr wrap="square" rtlCol="0">
            <a:spAutoFit/>
          </a:bodyPr>
          <a:lstStyle/>
          <a:p>
            <a:pPr algn="ctr"/>
            <a:r>
              <a:rPr lang="en-US" sz="1100" dirty="0">
                <a:latin typeface="Century Gothic" panose="020B0502020202020204" pitchFamily="34" charset="0"/>
              </a:rPr>
              <a:t>2019 - 2020 </a:t>
            </a:r>
          </a:p>
          <a:p>
            <a:pPr algn="ctr"/>
            <a:r>
              <a:rPr lang="en-US" sz="1650" b="1" dirty="0">
                <a:latin typeface="Century Gothic" panose="020B0502020202020204" pitchFamily="34" charset="0"/>
              </a:rPr>
              <a:t>ATHLETE OF THE YEAR</a:t>
            </a:r>
          </a:p>
          <a:p>
            <a:pPr algn="ctr"/>
            <a:r>
              <a:rPr lang="en-US" sz="1375" dirty="0">
                <a:latin typeface="Century Gothic" panose="020B0502020202020204" pitchFamily="34" charset="0"/>
              </a:rPr>
              <a:t>Fall Team Nominees</a:t>
            </a:r>
          </a:p>
        </p:txBody>
      </p:sp>
      <p:sp>
        <p:nvSpPr>
          <p:cNvPr id="11" name="TextBox 10">
            <a:extLst>
              <a:ext uri="{FF2B5EF4-FFF2-40B4-BE49-F238E27FC236}">
                <a16:creationId xmlns:a16="http://schemas.microsoft.com/office/drawing/2014/main" id="{174BC409-55A3-4B33-B5D8-5B4109EB98D4}"/>
              </a:ext>
            </a:extLst>
          </p:cNvPr>
          <p:cNvSpPr txBox="1"/>
          <p:nvPr/>
        </p:nvSpPr>
        <p:spPr>
          <a:xfrm>
            <a:off x="573491" y="3799368"/>
            <a:ext cx="1571625" cy="431015"/>
          </a:xfrm>
          <a:prstGeom prst="rect">
            <a:avLst/>
          </a:prstGeom>
          <a:solidFill>
            <a:schemeClr val="tx1"/>
          </a:solidFill>
          <a:effectLst/>
        </p:spPr>
        <p:txBody>
          <a:bodyPr wrap="square" rtlCol="0">
            <a:spAutoFit/>
          </a:bodyPr>
          <a:lstStyle/>
          <a:p>
            <a:pPr algn="ctr"/>
            <a:r>
              <a:rPr lang="en-US" sz="1238" b="1" dirty="0">
                <a:solidFill>
                  <a:schemeClr val="bg1"/>
                </a:solidFill>
                <a:latin typeface="Century Gothic" panose="020B0502020202020204" pitchFamily="34" charset="0"/>
              </a:rPr>
              <a:t>Jack Haworth</a:t>
            </a:r>
          </a:p>
          <a:p>
            <a:pPr algn="ctr"/>
            <a:r>
              <a:rPr lang="en-US" sz="963" b="1" dirty="0">
                <a:solidFill>
                  <a:srgbClr val="FFC000"/>
                </a:solidFill>
                <a:latin typeface="Century Gothic" panose="020B0502020202020204" pitchFamily="34" charset="0"/>
              </a:rPr>
              <a:t>Football</a:t>
            </a:r>
          </a:p>
        </p:txBody>
      </p:sp>
      <p:sp>
        <p:nvSpPr>
          <p:cNvPr id="10" name="TextBox 9">
            <a:extLst>
              <a:ext uri="{FF2B5EF4-FFF2-40B4-BE49-F238E27FC236}">
                <a16:creationId xmlns:a16="http://schemas.microsoft.com/office/drawing/2014/main" id="{4C0D3BEC-F80B-4C19-8EBB-3B775A4FE825}"/>
              </a:ext>
            </a:extLst>
          </p:cNvPr>
          <p:cNvSpPr txBox="1"/>
          <p:nvPr/>
        </p:nvSpPr>
        <p:spPr>
          <a:xfrm>
            <a:off x="631419" y="7118223"/>
            <a:ext cx="1571625" cy="431015"/>
          </a:xfrm>
          <a:prstGeom prst="rect">
            <a:avLst/>
          </a:prstGeom>
          <a:solidFill>
            <a:schemeClr val="tx1"/>
          </a:solidFill>
        </p:spPr>
        <p:txBody>
          <a:bodyPr wrap="square" rtlCol="0">
            <a:spAutoFit/>
          </a:bodyPr>
          <a:lstStyle/>
          <a:p>
            <a:pPr algn="ctr"/>
            <a:r>
              <a:rPr lang="en-US" sz="1238" b="1" dirty="0">
                <a:solidFill>
                  <a:schemeClr val="bg1"/>
                </a:solidFill>
                <a:latin typeface="Century Gothic" panose="020B0502020202020204" pitchFamily="34" charset="0"/>
              </a:rPr>
              <a:t>Casey Syal</a:t>
            </a:r>
          </a:p>
          <a:p>
            <a:pPr algn="ctr"/>
            <a:r>
              <a:rPr lang="en-US" sz="963" b="1" dirty="0">
                <a:solidFill>
                  <a:srgbClr val="FFC000"/>
                </a:solidFill>
                <a:latin typeface="Century Gothic" panose="020B0502020202020204" pitchFamily="34" charset="0"/>
              </a:rPr>
              <a:t>Girls Golf </a:t>
            </a:r>
          </a:p>
        </p:txBody>
      </p:sp>
      <p:pic>
        <p:nvPicPr>
          <p:cNvPr id="19" name="Picture 18" descr="A person wearing a suit and tie&#10;&#10;Description automatically generated">
            <a:extLst>
              <a:ext uri="{FF2B5EF4-FFF2-40B4-BE49-F238E27FC236}">
                <a16:creationId xmlns:a16="http://schemas.microsoft.com/office/drawing/2014/main" id="{4F456E04-16FA-4C6F-BB7B-50B423BB88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330" y="1105359"/>
            <a:ext cx="2194734" cy="2743200"/>
          </a:xfrm>
          <a:prstGeom prst="rect">
            <a:avLst/>
          </a:prstGeom>
        </p:spPr>
      </p:pic>
      <p:pic>
        <p:nvPicPr>
          <p:cNvPr id="21" name="Picture 20" descr="A person smiling for the camera&#10;&#10;Description automatically generated">
            <a:extLst>
              <a:ext uri="{FF2B5EF4-FFF2-40B4-BE49-F238E27FC236}">
                <a16:creationId xmlns:a16="http://schemas.microsoft.com/office/drawing/2014/main" id="{C3859634-72F0-4AFF-8232-C6E6BCF62D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1937" y="4375023"/>
            <a:ext cx="2194734" cy="2743200"/>
          </a:xfrm>
          <a:prstGeom prst="rect">
            <a:avLst/>
          </a:prstGeom>
        </p:spPr>
      </p:pic>
      <p:sp>
        <p:nvSpPr>
          <p:cNvPr id="12" name="TextBox 11">
            <a:extLst>
              <a:ext uri="{FF2B5EF4-FFF2-40B4-BE49-F238E27FC236}">
                <a16:creationId xmlns:a16="http://schemas.microsoft.com/office/drawing/2014/main" id="{E36632D9-371D-4C23-B9B8-F289BC7BF019}"/>
              </a:ext>
            </a:extLst>
          </p:cNvPr>
          <p:cNvSpPr txBox="1"/>
          <p:nvPr/>
        </p:nvSpPr>
        <p:spPr>
          <a:xfrm>
            <a:off x="2504098" y="1077726"/>
            <a:ext cx="2456668" cy="3125024"/>
          </a:xfrm>
          <a:prstGeom prst="rect">
            <a:avLst/>
          </a:prstGeom>
          <a:noFill/>
        </p:spPr>
        <p:txBody>
          <a:bodyPr wrap="square" rtlCol="0">
            <a:noAutofit/>
          </a:bodyPr>
          <a:lstStyle/>
          <a:p>
            <a:r>
              <a:rPr lang="en-US" sz="800" dirty="0">
                <a:latin typeface="+mj-lt"/>
              </a:rPr>
              <a:t>I will be attending Gonzaga University. After one of the toughest decisions of my life, I decided that I will not be continuing my athletic career at the collegiate level. I am so grateful for all the memories I have made playing both football and baseball at Peninsula. I have learned such incredible life lessons that I will take with me for the rest of my life. I have especially learned how to overcome adversity and how to work hard at something you love. It is important to never let anything bring you down and to keep fighting for your goals. I will never forget the post-game locker room celebrations after a big victory. “Mo Bamba” was always a go-to celebration song. I would like to thank my entire family for all of their support throughout my entire life with sports. Thank you mom, my grandparents, my two sisters, and both my uncles for supporting me with everything. Without your support, I don’t know what I would have done. Thank you to Coach Young, Coach Campbell, Coach Bowles, Coach Nicholson and to all of the other coaches who have supported me. And lastly, I want to give a special thanks to Scott and Marissa for being the best and most kind athletic trainers ever. I will sincerely miss Pen. #pantherforever </a:t>
            </a:r>
            <a:endParaRPr lang="en-US" sz="800" b="1" dirty="0">
              <a:latin typeface="+mj-lt"/>
            </a:endParaRPr>
          </a:p>
        </p:txBody>
      </p:sp>
      <p:sp>
        <p:nvSpPr>
          <p:cNvPr id="13" name="TextBox 12">
            <a:extLst>
              <a:ext uri="{FF2B5EF4-FFF2-40B4-BE49-F238E27FC236}">
                <a16:creationId xmlns:a16="http://schemas.microsoft.com/office/drawing/2014/main" id="{C81E7CFF-80C4-463A-A383-CFB4016F8489}"/>
              </a:ext>
            </a:extLst>
          </p:cNvPr>
          <p:cNvSpPr txBox="1"/>
          <p:nvPr/>
        </p:nvSpPr>
        <p:spPr>
          <a:xfrm>
            <a:off x="2504097" y="4375022"/>
            <a:ext cx="2456669" cy="3174215"/>
          </a:xfrm>
          <a:prstGeom prst="rect">
            <a:avLst/>
          </a:prstGeom>
          <a:noFill/>
        </p:spPr>
        <p:txBody>
          <a:bodyPr wrap="square" rtlCol="0">
            <a:normAutofit/>
          </a:bodyPr>
          <a:lstStyle/>
          <a:p>
            <a:r>
              <a:rPr lang="en-US" sz="900" dirty="0">
                <a:latin typeface="+mj-lt"/>
              </a:rPr>
              <a:t>My favorite memory was winning Bay League as an individual my senior year, as well as playing in CIF individuals with my friends from all around SoCal. Next year I will be attending Duke University. I currently am not playing golf there, but in the future, I might walk on. Playing sports at Peninsula was one of the best memories of my high school experience! It taught me time management and perseverance, and also provided me with a team experience in what had been an individual sport my whole life. I would like to thank my parents for all of the long drives and for always believing in me, as well as Coach Van Enk for his constant positivity and for putting up with me for four years. And lastly, my teammates for some of the most fun times I've had on the golf course. </a:t>
            </a:r>
            <a:endParaRPr lang="en-US" sz="600" b="1" dirty="0">
              <a:latin typeface="+mj-lt"/>
            </a:endParaRPr>
          </a:p>
        </p:txBody>
      </p:sp>
    </p:spTree>
    <p:extLst>
      <p:ext uri="{BB962C8B-B14F-4D97-AF65-F5344CB8AC3E}">
        <p14:creationId xmlns:p14="http://schemas.microsoft.com/office/powerpoint/2010/main" val="2904394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47200" y="7131822"/>
            <a:ext cx="1571625" cy="431015"/>
          </a:xfrm>
          <a:prstGeom prst="rect">
            <a:avLst/>
          </a:prstGeom>
          <a:solidFill>
            <a:schemeClr val="tx1"/>
          </a:solidFill>
        </p:spPr>
        <p:txBody>
          <a:bodyPr wrap="square" rtlCol="0">
            <a:spAutoFit/>
          </a:bodyPr>
          <a:lstStyle/>
          <a:p>
            <a:pPr algn="ctr"/>
            <a:r>
              <a:rPr lang="en-US" sz="1238" b="1" dirty="0">
                <a:solidFill>
                  <a:schemeClr val="bg1"/>
                </a:solidFill>
                <a:latin typeface="Century Gothic" panose="020B0502020202020204" pitchFamily="34" charset="0"/>
              </a:rPr>
              <a:t>Katie Seaton</a:t>
            </a:r>
          </a:p>
          <a:p>
            <a:pPr algn="ctr"/>
            <a:r>
              <a:rPr lang="en-US" sz="963" b="1" dirty="0">
                <a:solidFill>
                  <a:srgbClr val="FFC000"/>
                </a:solidFill>
                <a:latin typeface="Century Gothic" panose="020B0502020202020204" pitchFamily="34" charset="0"/>
              </a:rPr>
              <a:t>Girls Volleyball  </a:t>
            </a:r>
          </a:p>
        </p:txBody>
      </p:sp>
      <p:sp>
        <p:nvSpPr>
          <p:cNvPr id="8" name="TextBox 7">
            <a:extLst>
              <a:ext uri="{FF2B5EF4-FFF2-40B4-BE49-F238E27FC236}">
                <a16:creationId xmlns:a16="http://schemas.microsoft.com/office/drawing/2014/main" id="{1576308B-5183-4AB0-A5CE-C4147135D4E8}"/>
              </a:ext>
            </a:extLst>
          </p:cNvPr>
          <p:cNvSpPr txBox="1"/>
          <p:nvPr/>
        </p:nvSpPr>
        <p:spPr>
          <a:xfrm>
            <a:off x="261937" y="174265"/>
            <a:ext cx="4505325" cy="727122"/>
          </a:xfrm>
          <a:prstGeom prst="rect">
            <a:avLst/>
          </a:prstGeom>
          <a:noFill/>
        </p:spPr>
        <p:txBody>
          <a:bodyPr wrap="square" rtlCol="0">
            <a:spAutoFit/>
          </a:bodyPr>
          <a:lstStyle/>
          <a:p>
            <a:pPr algn="ctr"/>
            <a:r>
              <a:rPr lang="en-US" sz="1100" dirty="0">
                <a:latin typeface="Century Gothic" panose="020B0502020202020204" pitchFamily="34" charset="0"/>
              </a:rPr>
              <a:t>2019 - 2020 </a:t>
            </a:r>
          </a:p>
          <a:p>
            <a:pPr algn="ctr"/>
            <a:r>
              <a:rPr lang="en-US" sz="1650" b="1" dirty="0">
                <a:latin typeface="Century Gothic" panose="020B0502020202020204" pitchFamily="34" charset="0"/>
              </a:rPr>
              <a:t>ATHLETE OF THE YEAR</a:t>
            </a:r>
          </a:p>
          <a:p>
            <a:pPr algn="ctr"/>
            <a:r>
              <a:rPr lang="en-US" sz="1375" dirty="0">
                <a:latin typeface="Century Gothic" panose="020B0502020202020204" pitchFamily="34" charset="0"/>
              </a:rPr>
              <a:t>Fall Team Nominees</a:t>
            </a:r>
          </a:p>
        </p:txBody>
      </p:sp>
      <p:sp>
        <p:nvSpPr>
          <p:cNvPr id="10" name="TextBox 9">
            <a:extLst>
              <a:ext uri="{FF2B5EF4-FFF2-40B4-BE49-F238E27FC236}">
                <a16:creationId xmlns:a16="http://schemas.microsoft.com/office/drawing/2014/main" id="{50F3C991-4D69-4BD7-9D8D-55027C25DB56}"/>
              </a:ext>
            </a:extLst>
          </p:cNvPr>
          <p:cNvSpPr txBox="1"/>
          <p:nvPr/>
        </p:nvSpPr>
        <p:spPr>
          <a:xfrm>
            <a:off x="462894" y="3862159"/>
            <a:ext cx="1740239" cy="431015"/>
          </a:xfrm>
          <a:prstGeom prst="rect">
            <a:avLst/>
          </a:prstGeom>
          <a:solidFill>
            <a:schemeClr val="tx1"/>
          </a:solidFill>
          <a:effectLst/>
        </p:spPr>
        <p:txBody>
          <a:bodyPr wrap="square" rtlCol="0">
            <a:spAutoFit/>
          </a:bodyPr>
          <a:lstStyle/>
          <a:p>
            <a:pPr algn="ctr"/>
            <a:r>
              <a:rPr lang="en-US" sz="1238" b="1" dirty="0">
                <a:solidFill>
                  <a:schemeClr val="bg1"/>
                </a:solidFill>
                <a:latin typeface="Century Gothic" panose="020B0502020202020204" pitchFamily="34" charset="0"/>
              </a:rPr>
              <a:t>Koko Makrygiannis</a:t>
            </a:r>
          </a:p>
          <a:p>
            <a:pPr algn="ctr"/>
            <a:r>
              <a:rPr lang="en-US" sz="963" b="1" dirty="0">
                <a:solidFill>
                  <a:srgbClr val="FFC000"/>
                </a:solidFill>
                <a:latin typeface="Century Gothic" panose="020B0502020202020204" pitchFamily="34" charset="0"/>
              </a:rPr>
              <a:t>Girls Tennis</a:t>
            </a:r>
          </a:p>
        </p:txBody>
      </p:sp>
      <p:pic>
        <p:nvPicPr>
          <p:cNvPr id="4" name="Picture 3" descr="A person smiling for the camera&#10;&#10;Description automatically generated">
            <a:extLst>
              <a:ext uri="{FF2B5EF4-FFF2-40B4-BE49-F238E27FC236}">
                <a16:creationId xmlns:a16="http://schemas.microsoft.com/office/drawing/2014/main" id="{3508227D-6915-4DE5-BF89-75092FAFA2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033" y="1115287"/>
            <a:ext cx="2194734" cy="2743200"/>
          </a:xfrm>
          <a:prstGeom prst="rect">
            <a:avLst/>
          </a:prstGeom>
        </p:spPr>
      </p:pic>
      <p:pic>
        <p:nvPicPr>
          <p:cNvPr id="12" name="Picture 11" descr="A person smiling for the camera&#10;&#10;Description automatically generated">
            <a:extLst>
              <a:ext uri="{FF2B5EF4-FFF2-40B4-BE49-F238E27FC236}">
                <a16:creationId xmlns:a16="http://schemas.microsoft.com/office/drawing/2014/main" id="{052F9B43-B9EF-4F53-8A12-D4F620BD96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937" y="4387365"/>
            <a:ext cx="2194040" cy="2743200"/>
          </a:xfrm>
          <a:prstGeom prst="rect">
            <a:avLst/>
          </a:prstGeom>
        </p:spPr>
      </p:pic>
      <p:sp>
        <p:nvSpPr>
          <p:cNvPr id="11" name="TextBox 10">
            <a:extLst>
              <a:ext uri="{FF2B5EF4-FFF2-40B4-BE49-F238E27FC236}">
                <a16:creationId xmlns:a16="http://schemas.microsoft.com/office/drawing/2014/main" id="{FA712FF3-CF70-4EBC-AD67-5AD63CC0F34E}"/>
              </a:ext>
            </a:extLst>
          </p:cNvPr>
          <p:cNvSpPr txBox="1"/>
          <p:nvPr/>
        </p:nvSpPr>
        <p:spPr>
          <a:xfrm>
            <a:off x="2514599" y="1105358"/>
            <a:ext cx="2456668" cy="3187815"/>
          </a:xfrm>
          <a:prstGeom prst="rect">
            <a:avLst/>
          </a:prstGeom>
          <a:noFill/>
        </p:spPr>
        <p:txBody>
          <a:bodyPr wrap="square" rtlCol="0">
            <a:noAutofit/>
          </a:bodyPr>
          <a:lstStyle/>
          <a:p>
            <a:r>
              <a:rPr lang="en-US" sz="900" dirty="0">
                <a:latin typeface="+mj-lt"/>
              </a:rPr>
              <a:t>In the Fall, I will be attending the University of Michigan. I look forward to playing on their club tennis team and helping them win another national championship! My four years on the Varsity Tennis team were the highlight of my Peninsula High experience. The competition and comradery made for an incredible high school journey. One of my best memories took place this past season. We won the Open Division of CIF, and my doubles partner and I made it to the finals of CIF individuals and the Semifinals of State! It was something I had been striving for since I was a freshman, so to finally win CIF and advance as far as we did in State was a truly rewarding experience. I would like to thank my parents, my coaches Kip Brady and Mike Hoeger, and most importantly my teammates for allowing me to love tennis even more than I thought imaginable.</a:t>
            </a:r>
            <a:endParaRPr lang="en-US" sz="300" b="1" dirty="0">
              <a:latin typeface="+mj-lt"/>
            </a:endParaRPr>
          </a:p>
        </p:txBody>
      </p:sp>
      <p:sp>
        <p:nvSpPr>
          <p:cNvPr id="13" name="TextBox 12">
            <a:extLst>
              <a:ext uri="{FF2B5EF4-FFF2-40B4-BE49-F238E27FC236}">
                <a16:creationId xmlns:a16="http://schemas.microsoft.com/office/drawing/2014/main" id="{D02301D9-7C2A-4552-8918-DB4B9680943D}"/>
              </a:ext>
            </a:extLst>
          </p:cNvPr>
          <p:cNvSpPr txBox="1"/>
          <p:nvPr/>
        </p:nvSpPr>
        <p:spPr>
          <a:xfrm>
            <a:off x="2514599" y="4375022"/>
            <a:ext cx="2456669" cy="3187815"/>
          </a:xfrm>
          <a:prstGeom prst="rect">
            <a:avLst/>
          </a:prstGeom>
          <a:noFill/>
        </p:spPr>
        <p:txBody>
          <a:bodyPr wrap="square" rtlCol="0">
            <a:normAutofit/>
          </a:bodyPr>
          <a:lstStyle/>
          <a:p>
            <a:r>
              <a:rPr lang="en-US" sz="900" dirty="0"/>
              <a:t>I am excited to be attending California State University Chico next year, but I have no current plans to continue competing at a collegiate level. In the previous four years, Peninsula Volleyball has given me the opportunity to grow as both a player and a leader thanks to my amazing teammates and coaches. I am forever thankful to the coaches and trainers who've helped me to succeed and recover through the years. I am also thankful for my parents and friends for their support at every match.</a:t>
            </a:r>
            <a:endParaRPr lang="en-US" sz="400" b="1" dirty="0"/>
          </a:p>
        </p:txBody>
      </p:sp>
    </p:spTree>
    <p:extLst>
      <p:ext uri="{BB962C8B-B14F-4D97-AF65-F5344CB8AC3E}">
        <p14:creationId xmlns:p14="http://schemas.microsoft.com/office/powerpoint/2010/main" val="4175593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C63ABAC-BA78-43EA-AEB8-73091F956C4D}"/>
              </a:ext>
            </a:extLst>
          </p:cNvPr>
          <p:cNvSpPr txBox="1"/>
          <p:nvPr/>
        </p:nvSpPr>
        <p:spPr>
          <a:xfrm>
            <a:off x="513737" y="3842137"/>
            <a:ext cx="1691134" cy="431015"/>
          </a:xfrm>
          <a:prstGeom prst="rect">
            <a:avLst/>
          </a:prstGeom>
          <a:solidFill>
            <a:schemeClr val="tx1"/>
          </a:solidFill>
          <a:effectLst/>
        </p:spPr>
        <p:txBody>
          <a:bodyPr wrap="square" rtlCol="0">
            <a:spAutoFit/>
          </a:bodyPr>
          <a:lstStyle/>
          <a:p>
            <a:pPr algn="ctr"/>
            <a:r>
              <a:rPr lang="en-US" sz="1238" b="1" dirty="0">
                <a:solidFill>
                  <a:schemeClr val="bg1"/>
                </a:solidFill>
                <a:latin typeface="Century Gothic" panose="020B0502020202020204" pitchFamily="34" charset="0"/>
              </a:rPr>
              <a:t>David Amano</a:t>
            </a:r>
          </a:p>
          <a:p>
            <a:pPr algn="ctr"/>
            <a:r>
              <a:rPr lang="en-US" sz="963" b="1" dirty="0">
                <a:solidFill>
                  <a:srgbClr val="FFC000"/>
                </a:solidFill>
                <a:latin typeface="Century Gothic" panose="020B0502020202020204" pitchFamily="34" charset="0"/>
              </a:rPr>
              <a:t>Boys Water Polo</a:t>
            </a:r>
          </a:p>
        </p:txBody>
      </p:sp>
      <p:sp>
        <p:nvSpPr>
          <p:cNvPr id="8" name="TextBox 7">
            <a:extLst>
              <a:ext uri="{FF2B5EF4-FFF2-40B4-BE49-F238E27FC236}">
                <a16:creationId xmlns:a16="http://schemas.microsoft.com/office/drawing/2014/main" id="{1576308B-5183-4AB0-A5CE-C4147135D4E8}"/>
              </a:ext>
            </a:extLst>
          </p:cNvPr>
          <p:cNvSpPr txBox="1"/>
          <p:nvPr/>
        </p:nvSpPr>
        <p:spPr>
          <a:xfrm>
            <a:off x="261937" y="174265"/>
            <a:ext cx="4505325" cy="727122"/>
          </a:xfrm>
          <a:prstGeom prst="rect">
            <a:avLst/>
          </a:prstGeom>
          <a:noFill/>
        </p:spPr>
        <p:txBody>
          <a:bodyPr wrap="square" rtlCol="0">
            <a:spAutoFit/>
          </a:bodyPr>
          <a:lstStyle/>
          <a:p>
            <a:pPr algn="ctr"/>
            <a:r>
              <a:rPr lang="en-US" sz="1100" dirty="0">
                <a:latin typeface="Century Gothic" panose="020B0502020202020204" pitchFamily="34" charset="0"/>
              </a:rPr>
              <a:t>2019 - 2020 </a:t>
            </a:r>
          </a:p>
          <a:p>
            <a:pPr algn="ctr"/>
            <a:r>
              <a:rPr lang="en-US" sz="1650" b="1" dirty="0">
                <a:latin typeface="Century Gothic" panose="020B0502020202020204" pitchFamily="34" charset="0"/>
              </a:rPr>
              <a:t>ATHLETE OF THE YEAR</a:t>
            </a:r>
          </a:p>
          <a:p>
            <a:pPr algn="ctr"/>
            <a:r>
              <a:rPr lang="en-US" sz="1375" dirty="0">
                <a:latin typeface="Century Gothic" panose="020B0502020202020204" pitchFamily="34" charset="0"/>
              </a:rPr>
              <a:t>Fall Team Nominees</a:t>
            </a:r>
          </a:p>
        </p:txBody>
      </p:sp>
      <p:pic>
        <p:nvPicPr>
          <p:cNvPr id="15" name="Picture 14" descr="A person wearing a suit and tie&#10;&#10;Description automatically generated">
            <a:extLst>
              <a:ext uri="{FF2B5EF4-FFF2-40B4-BE49-F238E27FC236}">
                <a16:creationId xmlns:a16="http://schemas.microsoft.com/office/drawing/2014/main" id="{369B2E33-4D28-41C7-A253-C500ED0D5A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937" y="1098937"/>
            <a:ext cx="2194734" cy="2743200"/>
          </a:xfrm>
          <a:prstGeom prst="rect">
            <a:avLst/>
          </a:prstGeom>
        </p:spPr>
      </p:pic>
      <p:sp>
        <p:nvSpPr>
          <p:cNvPr id="11" name="TextBox 10">
            <a:extLst>
              <a:ext uri="{FF2B5EF4-FFF2-40B4-BE49-F238E27FC236}">
                <a16:creationId xmlns:a16="http://schemas.microsoft.com/office/drawing/2014/main" id="{BFE60FBC-7F9C-4605-9253-3A41F4BEE83B}"/>
              </a:ext>
            </a:extLst>
          </p:cNvPr>
          <p:cNvSpPr txBox="1"/>
          <p:nvPr/>
        </p:nvSpPr>
        <p:spPr>
          <a:xfrm>
            <a:off x="2514599" y="1105358"/>
            <a:ext cx="2456668" cy="3167793"/>
          </a:xfrm>
          <a:prstGeom prst="rect">
            <a:avLst/>
          </a:prstGeom>
          <a:noFill/>
        </p:spPr>
        <p:txBody>
          <a:bodyPr wrap="square" rtlCol="0">
            <a:noAutofit/>
          </a:bodyPr>
          <a:lstStyle/>
          <a:p>
            <a:r>
              <a:rPr lang="en-US" sz="900" dirty="0"/>
              <a:t>I will be attending the University of San Diego on a NROTC scholarship and I will be playing club water polo. During my time at Peninsula I met many of my good friends through the team and we went through some tough seasons together. While playing for Peninsula I learned the importance of teamwork in competition. This camaraderie is what lead to my pursuit of military service. One of my favorite memories is playing hard and coming back during a tournament game this past season. This victory brought us together as a team. I would like to thank my parents for coming to my games and Coach Kaye for always working with and supporting me.</a:t>
            </a:r>
            <a:endParaRPr lang="en-US" sz="200" b="1" dirty="0">
              <a:latin typeface="Arial Narrow" panose="020B0606020202030204" pitchFamily="34" charset="0"/>
            </a:endParaRPr>
          </a:p>
        </p:txBody>
      </p:sp>
      <p:sp>
        <p:nvSpPr>
          <p:cNvPr id="13" name="TextBox 12">
            <a:extLst>
              <a:ext uri="{FF2B5EF4-FFF2-40B4-BE49-F238E27FC236}">
                <a16:creationId xmlns:a16="http://schemas.microsoft.com/office/drawing/2014/main" id="{429AE120-AB7B-4ECE-9770-2EA59EE32578}"/>
              </a:ext>
            </a:extLst>
          </p:cNvPr>
          <p:cNvSpPr txBox="1"/>
          <p:nvPr/>
        </p:nvSpPr>
        <p:spPr>
          <a:xfrm>
            <a:off x="2514599" y="4375022"/>
            <a:ext cx="2456669" cy="3167793"/>
          </a:xfrm>
          <a:prstGeom prst="rect">
            <a:avLst/>
          </a:prstGeom>
          <a:noFill/>
        </p:spPr>
        <p:txBody>
          <a:bodyPr wrap="square" rtlCol="0">
            <a:normAutofit/>
          </a:bodyPr>
          <a:lstStyle/>
          <a:p>
            <a:endParaRPr lang="en-US" sz="1000" b="1" dirty="0">
              <a:latin typeface="Arial Narrow" panose="020B0606020202030204" pitchFamily="34" charset="0"/>
            </a:endParaRPr>
          </a:p>
        </p:txBody>
      </p:sp>
    </p:spTree>
    <p:extLst>
      <p:ext uri="{BB962C8B-B14F-4D97-AF65-F5344CB8AC3E}">
        <p14:creationId xmlns:p14="http://schemas.microsoft.com/office/powerpoint/2010/main" val="3978237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72798" y="3866686"/>
            <a:ext cx="1571625" cy="431015"/>
          </a:xfrm>
          <a:prstGeom prst="rect">
            <a:avLst/>
          </a:prstGeom>
          <a:solidFill>
            <a:schemeClr val="tx1"/>
          </a:solidFill>
        </p:spPr>
        <p:txBody>
          <a:bodyPr wrap="square" rtlCol="0">
            <a:spAutoFit/>
          </a:bodyPr>
          <a:lstStyle/>
          <a:p>
            <a:pPr algn="ctr"/>
            <a:r>
              <a:rPr lang="en-US" sz="1238" b="1" dirty="0">
                <a:solidFill>
                  <a:schemeClr val="bg1"/>
                </a:solidFill>
                <a:latin typeface="Century Gothic" panose="020B0502020202020204" pitchFamily="34" charset="0"/>
              </a:rPr>
              <a:t>Luke Frasso</a:t>
            </a:r>
          </a:p>
          <a:p>
            <a:pPr algn="ctr"/>
            <a:r>
              <a:rPr lang="en-US" sz="963" b="1" dirty="0">
                <a:solidFill>
                  <a:srgbClr val="FFC000"/>
                </a:solidFill>
                <a:latin typeface="Century Gothic" panose="020B0502020202020204" pitchFamily="34" charset="0"/>
              </a:rPr>
              <a:t>Boys Basketball </a:t>
            </a:r>
          </a:p>
        </p:txBody>
      </p:sp>
      <p:sp>
        <p:nvSpPr>
          <p:cNvPr id="8" name="TextBox 7"/>
          <p:cNvSpPr txBox="1"/>
          <p:nvPr/>
        </p:nvSpPr>
        <p:spPr>
          <a:xfrm>
            <a:off x="565067" y="7101340"/>
            <a:ext cx="1571625" cy="431015"/>
          </a:xfrm>
          <a:prstGeom prst="rect">
            <a:avLst/>
          </a:prstGeom>
          <a:solidFill>
            <a:schemeClr val="tx1"/>
          </a:solidFill>
        </p:spPr>
        <p:txBody>
          <a:bodyPr wrap="square" rtlCol="0">
            <a:spAutoFit/>
          </a:bodyPr>
          <a:lstStyle/>
          <a:p>
            <a:pPr algn="ctr"/>
            <a:r>
              <a:rPr lang="en-US" sz="1238" b="1" dirty="0">
                <a:solidFill>
                  <a:schemeClr val="bg1"/>
                </a:solidFill>
                <a:latin typeface="Century Gothic" panose="020B0502020202020204" pitchFamily="34" charset="0"/>
              </a:rPr>
              <a:t>Veronica Rojas</a:t>
            </a:r>
          </a:p>
          <a:p>
            <a:pPr algn="ctr"/>
            <a:r>
              <a:rPr lang="en-US" sz="963" b="1" dirty="0">
                <a:solidFill>
                  <a:srgbClr val="FFC000"/>
                </a:solidFill>
                <a:latin typeface="Century Gothic" panose="020B0502020202020204" pitchFamily="34" charset="0"/>
              </a:rPr>
              <a:t>Girls Basketball</a:t>
            </a:r>
            <a:r>
              <a:rPr lang="en-US" sz="825" b="1" dirty="0">
                <a:solidFill>
                  <a:srgbClr val="FFC000"/>
                </a:solidFill>
                <a:latin typeface="Century Gothic" panose="020B0502020202020204" pitchFamily="34" charset="0"/>
              </a:rPr>
              <a:t> </a:t>
            </a:r>
          </a:p>
        </p:txBody>
      </p:sp>
      <p:sp>
        <p:nvSpPr>
          <p:cNvPr id="12" name="TextBox 11">
            <a:extLst>
              <a:ext uri="{FF2B5EF4-FFF2-40B4-BE49-F238E27FC236}">
                <a16:creationId xmlns:a16="http://schemas.microsoft.com/office/drawing/2014/main" id="{AF656DB9-68FC-4E4A-B652-F508173F4EBD}"/>
              </a:ext>
            </a:extLst>
          </p:cNvPr>
          <p:cNvSpPr txBox="1"/>
          <p:nvPr/>
        </p:nvSpPr>
        <p:spPr>
          <a:xfrm>
            <a:off x="261158" y="192250"/>
            <a:ext cx="4505325" cy="727122"/>
          </a:xfrm>
          <a:prstGeom prst="rect">
            <a:avLst/>
          </a:prstGeom>
          <a:noFill/>
        </p:spPr>
        <p:txBody>
          <a:bodyPr wrap="square" rtlCol="0">
            <a:spAutoFit/>
          </a:bodyPr>
          <a:lstStyle/>
          <a:p>
            <a:pPr algn="ctr"/>
            <a:r>
              <a:rPr lang="en-US" sz="1100" dirty="0">
                <a:latin typeface="Century Gothic" panose="020B0502020202020204" pitchFamily="34" charset="0"/>
              </a:rPr>
              <a:t>2019 - 2020 </a:t>
            </a:r>
          </a:p>
          <a:p>
            <a:pPr algn="ctr"/>
            <a:r>
              <a:rPr lang="en-US" sz="1650" b="1" dirty="0">
                <a:latin typeface="Century Gothic" panose="020B0502020202020204" pitchFamily="34" charset="0"/>
              </a:rPr>
              <a:t>ATHLETE OF THE YEAR</a:t>
            </a:r>
          </a:p>
          <a:p>
            <a:pPr algn="ctr"/>
            <a:r>
              <a:rPr lang="en-US" sz="1375" dirty="0">
                <a:latin typeface="Century Gothic" panose="020B0502020202020204" pitchFamily="34" charset="0"/>
              </a:rPr>
              <a:t>Winter Team Nominees</a:t>
            </a:r>
          </a:p>
        </p:txBody>
      </p:sp>
      <p:pic>
        <p:nvPicPr>
          <p:cNvPr id="4" name="Picture 3" descr="A person wearing a suit and tie smiling at the camera&#10;&#10;Description automatically generated">
            <a:extLst>
              <a:ext uri="{FF2B5EF4-FFF2-40B4-BE49-F238E27FC236}">
                <a16:creationId xmlns:a16="http://schemas.microsoft.com/office/drawing/2014/main" id="{80E7BD8A-EA32-461B-ACFA-CD96E13449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158" y="1123486"/>
            <a:ext cx="2194907" cy="2743200"/>
          </a:xfrm>
          <a:prstGeom prst="rect">
            <a:avLst/>
          </a:prstGeom>
        </p:spPr>
      </p:pic>
      <p:pic>
        <p:nvPicPr>
          <p:cNvPr id="14" name="Picture 13" descr="A person smiling for the camera&#10;&#10;Description automatically generated">
            <a:extLst>
              <a:ext uri="{FF2B5EF4-FFF2-40B4-BE49-F238E27FC236}">
                <a16:creationId xmlns:a16="http://schemas.microsoft.com/office/drawing/2014/main" id="{82FBD05A-DDD0-4FBE-9D8C-2CD940FF7F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425" y="4375023"/>
            <a:ext cx="2194907" cy="2743200"/>
          </a:xfrm>
          <a:prstGeom prst="rect">
            <a:avLst/>
          </a:prstGeom>
        </p:spPr>
      </p:pic>
      <p:sp>
        <p:nvSpPr>
          <p:cNvPr id="13" name="TextBox 12">
            <a:extLst>
              <a:ext uri="{FF2B5EF4-FFF2-40B4-BE49-F238E27FC236}">
                <a16:creationId xmlns:a16="http://schemas.microsoft.com/office/drawing/2014/main" id="{789EE67B-6675-41BF-B5EF-0E52D2F6CD11}"/>
              </a:ext>
            </a:extLst>
          </p:cNvPr>
          <p:cNvSpPr txBox="1"/>
          <p:nvPr/>
        </p:nvSpPr>
        <p:spPr>
          <a:xfrm>
            <a:off x="2514599" y="1105359"/>
            <a:ext cx="2456668" cy="3192342"/>
          </a:xfrm>
          <a:prstGeom prst="rect">
            <a:avLst/>
          </a:prstGeom>
          <a:noFill/>
        </p:spPr>
        <p:txBody>
          <a:bodyPr wrap="square" rtlCol="0">
            <a:noAutofit/>
          </a:bodyPr>
          <a:lstStyle/>
          <a:p>
            <a:r>
              <a:rPr lang="en-US" sz="800" dirty="0"/>
              <a:t>I will be attending LMU – Loyola Marymount University in the fall. My Peninsula Basketball years were an exciting and fun experience. They were some of the best years in high school. Basketball taught me that hard work and discipline helped me excel to the next level for the game that I truly love to play. One fun memory I have was getting a dunk on our home court against our rival team – PV High! I would like to thank Wendell Yoshida for his countless hours watching our basketball games, Coach Quinlan for his countless hours of coaching me and making me a better player and person, Coach Acres for being my first High School coach and developing me into a better player, and Coach Mirsky for me to see my potential and pushing me to be the best I can be. I want to thank trainers Scott and Marissa for always putting us back together. I want to thank my Family, first off. I’d like to thank my Dad for all his years of coaching me in basketball and other sports as well, my Mom for all the years of washing sweaty uniforms, making sure I’m well fed and for being at every game no matter where it was, oldest brother Jake, for encouraging me and teaching me to get air and slam dunk, and my middle brother, Nick, for always playing me in a competitive game of basketball in our driveway.</a:t>
            </a:r>
            <a:endParaRPr lang="en-US" sz="800" b="1" dirty="0">
              <a:latin typeface="Arial Narrow" panose="020B0606020202030204" pitchFamily="34" charset="0"/>
            </a:endParaRPr>
          </a:p>
        </p:txBody>
      </p:sp>
      <p:sp>
        <p:nvSpPr>
          <p:cNvPr id="15" name="TextBox 14">
            <a:extLst>
              <a:ext uri="{FF2B5EF4-FFF2-40B4-BE49-F238E27FC236}">
                <a16:creationId xmlns:a16="http://schemas.microsoft.com/office/drawing/2014/main" id="{0D958C96-0EF9-4062-9E6E-6F41AEFA3D0F}"/>
              </a:ext>
            </a:extLst>
          </p:cNvPr>
          <p:cNvSpPr txBox="1"/>
          <p:nvPr/>
        </p:nvSpPr>
        <p:spPr>
          <a:xfrm>
            <a:off x="2514599" y="4375023"/>
            <a:ext cx="2456669" cy="3157332"/>
          </a:xfrm>
          <a:prstGeom prst="rect">
            <a:avLst/>
          </a:prstGeom>
          <a:noFill/>
        </p:spPr>
        <p:txBody>
          <a:bodyPr wrap="square" rtlCol="0">
            <a:normAutofit/>
          </a:bodyPr>
          <a:lstStyle/>
          <a:p>
            <a:r>
              <a:rPr lang="en-US" sz="800" dirty="0"/>
              <a:t>Next year I will be going to El Camino and I won't be playing basketball. Playing basketball at Peninsula has taught me many things like communication, working with others and time management. During this last season there were so many fun memories, but one of my favorites was our trip to San Diego. We had so much fun traveling and spending time together. There are so many people who have helped me succeed. Thank you Mom and Dad for taking me to all the games and practices. Thank you Coaches Harvey Kitani and 80/20 coaches, Scott Yamada, Scott Tojo, Ryan Hamada, Jared Lloyd, Pat Sakasegawa, Theo Hawkins and the coaches who have helped me along the way.</a:t>
            </a:r>
            <a:endParaRPr lang="en-US" sz="500" b="1" dirty="0">
              <a:latin typeface="Arial Narrow" panose="020B0606020202030204" pitchFamily="34" charset="0"/>
            </a:endParaRPr>
          </a:p>
        </p:txBody>
      </p:sp>
    </p:spTree>
    <p:extLst>
      <p:ext uri="{BB962C8B-B14F-4D97-AF65-F5344CB8AC3E}">
        <p14:creationId xmlns:p14="http://schemas.microsoft.com/office/powerpoint/2010/main" val="5407518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tx1"/>
        </a:solidFill>
      </a:spPr>
      <a:bodyPr wrap="square" rtlCol="0">
        <a:spAutoFit/>
      </a:bodyPr>
      <a:lstStyle>
        <a:defPPr algn="ctr">
          <a:defRPr sz="1600" b="1" dirty="0" smtClean="0">
            <a:solidFill>
              <a:schemeClr val="bg1"/>
            </a:solidFill>
            <a:latin typeface="Century Gothic" panose="020B050202020202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4232</TotalTime>
  <Words>6485</Words>
  <Application>Microsoft Office PowerPoint</Application>
  <PresentationFormat>Custom</PresentationFormat>
  <Paragraphs>412</Paragraphs>
  <Slides>29</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Arial Narrow</vt:lpstr>
      <vt:lpstr>Bookman Old Style</vt:lpstr>
      <vt:lpstr>Calibri</vt:lpstr>
      <vt:lpstr>Century Gothic</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McFarland</dc:creator>
  <cp:lastModifiedBy>Allison Hama</cp:lastModifiedBy>
  <cp:revision>594</cp:revision>
  <cp:lastPrinted>2015-05-20T23:06:09Z</cp:lastPrinted>
  <dcterms:created xsi:type="dcterms:W3CDTF">2014-04-29T04:14:32Z</dcterms:created>
  <dcterms:modified xsi:type="dcterms:W3CDTF">2020-05-27T02:18:30Z</dcterms:modified>
</cp:coreProperties>
</file>